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5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622C75E-E688-4595-8093-7206092AF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4CC7BA-D658-4731-9238-9BF243DD6E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62BC9-CE23-4B36-A7CE-0898FF11D098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BC4CD7-36D4-491F-8E4A-A3F7A91B2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6130F8-284C-43D8-B3B4-923700D8FF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EBC3E-F59C-4053-92F3-7D5F64921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7491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F5F86-CE17-4156-A059-A66AC18E818F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669F6-2225-4C31-949E-F61CF3BF2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965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57542-1FE0-4448-8597-8FA1A50EA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E160A5-4E41-41B8-87D7-0A0678737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58725B-6490-458A-AB14-C81F17C43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AF35-E050-4CC5-A9FA-6B90CFCA1FC6}" type="datetime1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380ABC-5907-4C48-9437-928BDD66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01B57F-BC7A-4E71-A16D-0CEFA977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EBB-8D67-4367-AABA-FE031C11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1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D6BBD-27C0-4532-A72A-DA7FA88C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983B9A-AFDB-470B-8296-7556433BF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257043-643F-4307-811D-C81AC390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8DED-7D17-416F-BEA3-FEDB9EC34AFD}" type="datetime1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2F2780-2210-436E-B1A2-E9392802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FDD95D-D8A0-4C44-AF33-29F88E6E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EBB-8D67-4367-AABA-FE031C11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5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A13EB3-5198-4B1D-AD41-DD6D59E90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B81C8F-325D-467C-8606-77ACD5EB4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E2C30-70BF-4AAA-BCBE-BCD124CC4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08C5-B84D-42EC-9ED3-EB19CA1E77E5}" type="datetime1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01168A-5FC2-4E3E-BF16-F9579860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C568CB-7893-4B35-AA41-AFD76BF4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EBB-8D67-4367-AABA-FE031C11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1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BB0B2-62AC-4AA7-A80B-455CD853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A8CCAD-9F43-453C-8BD1-2DC66D5B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374C6B-BDE1-4662-926B-3B06A0D1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A950-D43B-4B92-B368-C762AF9BAD64}" type="datetime1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85EC59-CD77-4AC2-9F78-048A3C9E5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E875F6-EB8A-4E52-89E8-1AEFE232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EBB-8D67-4367-AABA-FE031C11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3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4EB87-D395-4692-884D-9DAFF055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FB65DC-4F39-4987-9FAE-0C31E4B92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7D5316-212A-4F28-85FE-4D90985F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15E9-0630-4853-B6F9-708513326349}" type="datetime1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D6249E-2845-4FC5-ADE5-3015112A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5059A-9152-487D-8968-97B8E5F0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EBB-8D67-4367-AABA-FE031C11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7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292FC-BB07-4809-89E9-59956926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690DD4-2F87-4E38-9EB3-4F1BE1BC3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615823-DAF7-4216-8B2E-607BDDA6D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97504-ECBA-4D41-B745-AEBEC7B6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C00F-2CB3-49C6-A4F9-D9EE49607EA6}" type="datetime1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3FB2D-8E2F-4069-BC55-FEA9DE09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B45AB3-B508-41DA-82CA-6ED5B6BA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EBB-8D67-4367-AABA-FE031C11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4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D2DD7-574C-4A5E-9A4D-45224307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610995-CB42-436E-BA4D-31227FD80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CD01FD-4C9E-43E5-AD4D-EB5CB9257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C3C31F-FA90-485E-A5DB-049D5091C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F6325E-85AE-4AF0-A9C1-BED1689A3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617AE0-4ACE-42FF-900C-DB0A8DD3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EFDE-3130-49CE-AEEB-65E0C6C0D86A}" type="datetime1">
              <a:rPr lang="ru-RU" smtClean="0"/>
              <a:t>19.01.2023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05AC24-46BB-4ABB-B831-CF36E42C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5F72EF-7E60-417A-BD13-D5F53F08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EBB-8D67-4367-AABA-FE031C11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5D3BC-0F1C-4D0D-9609-2CFF13D1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B67ABD-E769-4E47-BBC4-CD4206D42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90DE-46BF-43B4-A617-26E977DD7E41}" type="datetime1">
              <a:rPr lang="ru-RU" smtClean="0"/>
              <a:t>19.01.2023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933BF9-BBCF-4712-8D29-EB2CEA27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D1B247-BF6D-4474-BF69-A9D0B24B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EBB-8D67-4367-AABA-FE031C11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99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588FFD-D350-4E9F-AD45-BC22266D4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F037-2055-4607-83DA-679F13C40403}" type="datetime1">
              <a:rPr lang="ru-RU" smtClean="0"/>
              <a:t>19.01.2023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1B1C60-8637-41BE-AA6E-B0FF7DB1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4860C2-5C2A-48C7-914C-266AF012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EBB-8D67-4367-AABA-FE031C11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9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DCEEC-F620-4816-A43D-0B1A05FF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9BD24-AD48-4D3A-B39D-5AF6227C9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7761FA-16E7-4EF5-94DD-DDF96D59F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1E0C60-C8ED-4AB4-8585-0DFD10734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3DF9-D0D2-4C36-89EB-6BE33848A466}" type="datetime1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6CB86B-F0CC-4D0D-B2FE-29D9491F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669F8A-AA3A-4E74-839B-FE62484D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EBB-8D67-4367-AABA-FE031C11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64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AFAA4-E74C-4206-9690-7BCF2209E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2A608F-F782-4711-BA55-3BD1A667C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0C5DEF-F5FD-4E56-961C-53088E7B2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43DC64-040B-4C62-AD88-17AE8B68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7DCD-6AE7-49D3-9B85-41A734F73DC6}" type="datetime1">
              <a:rPr lang="ru-RU" smtClean="0"/>
              <a:t>19.01.2023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1D98CD-94EE-45A2-AC32-D4A76204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F98AD7-68F5-45CA-849E-640F563B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EBB-8D67-4367-AABA-FE031C11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0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6A03F-681D-46A4-B7F1-4DA67DCD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35560F-7898-48EF-82CA-E09C55A93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03618A-44EE-4756-96BA-DA21FD48B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1823D-626F-4454-93BA-791D840727BC}" type="datetime1">
              <a:rPr lang="ru-RU" smtClean="0"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E0E271-2BC6-4E62-B648-D1AD52B91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B3DA5A-606D-4F46-8BBF-ED7516F7D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32EBB-8D67-4367-AABA-FE031C116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7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2BF53EC-4D57-4786-9829-726A116AD06C}"/>
              </a:ext>
            </a:extLst>
          </p:cNvPr>
          <p:cNvSpPr/>
          <p:nvPr/>
        </p:nvSpPr>
        <p:spPr>
          <a:xfrm>
            <a:off x="1678857" y="5321928"/>
            <a:ext cx="2392656" cy="50485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Почетная грамота Министерства науки и высшего образования Российской Федерации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38A5B4-E104-49AC-A66D-06EFBD9DE7D9}"/>
              </a:ext>
            </a:extLst>
          </p:cNvPr>
          <p:cNvSpPr/>
          <p:nvPr/>
        </p:nvSpPr>
        <p:spPr>
          <a:xfrm>
            <a:off x="4553336" y="5348751"/>
            <a:ext cx="7341312" cy="5153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Стаж работы в РХТУ им. Д.И. Менделеева не менее 3 лет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6824F03-88AC-408D-ACBF-1605DF394114}"/>
              </a:ext>
            </a:extLst>
          </p:cNvPr>
          <p:cNvSpPr/>
          <p:nvPr/>
        </p:nvSpPr>
        <p:spPr>
          <a:xfrm>
            <a:off x="1678857" y="4737626"/>
            <a:ext cx="2392656" cy="47492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Нагрудный знак «Молодой ученый»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FC5DF2C-DEFD-4533-A48C-8AF417C383CF}"/>
              </a:ext>
            </a:extLst>
          </p:cNvPr>
          <p:cNvSpPr/>
          <p:nvPr/>
        </p:nvSpPr>
        <p:spPr>
          <a:xfrm>
            <a:off x="4545884" y="4754715"/>
            <a:ext cx="7333861" cy="4749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Награждаются профессионально занимающиеся научной и (или)научно-технической деятельностью граждане в возрасте до 35 лет включительно, в том числе обучающиеся по программам подготовки научных и научно-педагогических кадров в аспирантуре (адъюнктуре) по очной форме обучения, без ученой степени в возрасте до 30 лет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8AC5D82-EA79-4A62-A605-506F0A6E6D95}"/>
              </a:ext>
            </a:extLst>
          </p:cNvPr>
          <p:cNvSpPr/>
          <p:nvPr/>
        </p:nvSpPr>
        <p:spPr>
          <a:xfrm>
            <a:off x="1672326" y="4157494"/>
            <a:ext cx="2392656" cy="47492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Нагрудный знак «Почетный наставник»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BA8CD61-A3B5-4AB6-A505-E8A836423DB2}"/>
              </a:ext>
            </a:extLst>
          </p:cNvPr>
          <p:cNvSpPr/>
          <p:nvPr/>
        </p:nvSpPr>
        <p:spPr>
          <a:xfrm>
            <a:off x="4553336" y="4154282"/>
            <a:ext cx="7341312" cy="4749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Стаж работы не менее 5 лет в установленной сфере деятельности, в том числе 3 года наставнической деятельности в отношении граждан РФ 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не старше 35 лет,  наличие наград и поощрений за активную и добросовестную деятельность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B3C75AF-CB5E-42B8-9B87-C178531F54FF}"/>
              </a:ext>
            </a:extLst>
          </p:cNvPr>
          <p:cNvSpPr/>
          <p:nvPr/>
        </p:nvSpPr>
        <p:spPr>
          <a:xfrm>
            <a:off x="1665795" y="3149722"/>
            <a:ext cx="2405718" cy="88394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Звание «Почетный работник сферы образования», </a:t>
            </a:r>
          </a:p>
          <a:p>
            <a:pPr algn="ctr"/>
            <a:r>
              <a:rPr lang="ru-RU" sz="900" b="1" dirty="0"/>
              <a:t>«Почетный работник науки и высоких технологий Российской Федерации», «Почетный работник сферы  молодежной  политики Российской Федерации»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ACF18EC-EA38-4F8A-8544-19A16A14A52F}"/>
              </a:ext>
            </a:extLst>
          </p:cNvPr>
          <p:cNvSpPr/>
          <p:nvPr/>
        </p:nvSpPr>
        <p:spPr>
          <a:xfrm>
            <a:off x="4545884" y="3149722"/>
            <a:ext cx="7326409" cy="8692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Присвоение почетных званий производится при наличии Почетной грамоты Министерства науки и высшего образования Российской Федерации, за исключением лиц, стаж работы которых в установленной сфере составляет свыше 15 лет, в том числе Стаж работы в РХТУ им. Д.И. Менделеева не менее 3 лет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0B2061F-CDA0-4E38-9601-8BD7BBA47342}"/>
              </a:ext>
            </a:extLst>
          </p:cNvPr>
          <p:cNvSpPr/>
          <p:nvPr/>
        </p:nvSpPr>
        <p:spPr>
          <a:xfrm>
            <a:off x="1655224" y="2371766"/>
            <a:ext cx="2405716" cy="51863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Медаль «За реализацию государственной политики в области образования и научно-технологического развития»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D25A148-1FE7-4A65-B309-0CD22D524003}"/>
              </a:ext>
            </a:extLst>
          </p:cNvPr>
          <p:cNvSpPr/>
          <p:nvPr/>
        </p:nvSpPr>
        <p:spPr>
          <a:xfrm>
            <a:off x="1678857" y="1650761"/>
            <a:ext cx="2405717" cy="51863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Медаль «За безупречный труд и отличие»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1DAE50F-FFA1-44E0-BCF2-060A16952DB8}"/>
              </a:ext>
            </a:extLst>
          </p:cNvPr>
          <p:cNvSpPr/>
          <p:nvPr/>
        </p:nvSpPr>
        <p:spPr>
          <a:xfrm>
            <a:off x="4553337" y="2358161"/>
            <a:ext cx="7333861" cy="5524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Награждаются работники организаций, подведомственных Министерству, внесшие большой вклад в развитие государственной политики и нормативно-правового регулирования в сфере высшего образования и соответствующего ДПО, научной, научно-технической и инновационной деятельности, нанотехнологий, развития федеральных центров науки и высоких технологий государственных научных центров и наукоградов, интеллектуальной собственности. Без предъявления дополнительных требований   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2109AEC-159A-47A2-8960-7B053B711B26}"/>
              </a:ext>
            </a:extLst>
          </p:cNvPr>
          <p:cNvSpPr/>
          <p:nvPr/>
        </p:nvSpPr>
        <p:spPr>
          <a:xfrm>
            <a:off x="4553339" y="1631247"/>
            <a:ext cx="7333860" cy="5014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Стаж работы в РХТУ им. Д.И. Менделеева не менее 7 лет, в том числе в занимаемой должности – не менее 1 года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CCE65C7-187D-4578-9011-CCC2C7951201}"/>
              </a:ext>
            </a:extLst>
          </p:cNvPr>
          <p:cNvSpPr/>
          <p:nvPr/>
        </p:nvSpPr>
        <p:spPr>
          <a:xfrm>
            <a:off x="1685883" y="997553"/>
            <a:ext cx="2391663" cy="5186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Медаль К.Д. Ушинского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61EF4CA-D520-40BA-92F5-81188526BBC5}"/>
              </a:ext>
            </a:extLst>
          </p:cNvPr>
          <p:cNvSpPr/>
          <p:nvPr/>
        </p:nvSpPr>
        <p:spPr>
          <a:xfrm>
            <a:off x="4553339" y="977900"/>
            <a:ext cx="7333860" cy="5524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Награждаются кандидаты и доктора наук, стаж работы не менее 20 лет в области развития системы высшего образования и педагогических наук, в том числе 3 года в РХТУ им. Д.И. Менделеева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</a:rPr>
              <a:t>* В отдельных случая х может  быть принято решение о награждении за особые заслуги и достижения в области развития системы высшего образования и педагогических наук  без учета требований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8C01592-D6C2-436E-BF3B-13384B86909F}"/>
              </a:ext>
            </a:extLst>
          </p:cNvPr>
          <p:cNvSpPr/>
          <p:nvPr/>
        </p:nvSpPr>
        <p:spPr>
          <a:xfrm>
            <a:off x="1672326" y="267845"/>
            <a:ext cx="2392656" cy="55246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Нагрудной знак «Ветеран» Министерства науки и высшего образования Российской Федерации 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537AE4F-9C0F-4FCA-93D5-07647318C347}"/>
              </a:ext>
            </a:extLst>
          </p:cNvPr>
          <p:cNvSpPr/>
          <p:nvPr/>
        </p:nvSpPr>
        <p:spPr>
          <a:xfrm>
            <a:off x="4553339" y="247562"/>
            <a:ext cx="7333860" cy="5524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Нагрудной знак дает право на присвоение звания «Ветеран труда». Стаж работы  в установленной сфере не менее 15 лет, в том числе в РХТУ им. Д.И. Менделеева  не менее 3 лет, наличие ведомственной награды, наличие профессиональных заслуг в установленной сфере,  отсутствие неснятой  или непогашенной судимости, отсутствие неснятого дисциплинарного взыскания. Награждение возможно не ранее чем через  2 года после награждения ведомственной наградой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7E1BBF4A-2DB8-4367-9DD5-C037BAD6D443}"/>
              </a:ext>
            </a:extLst>
          </p:cNvPr>
          <p:cNvSpPr/>
          <p:nvPr/>
        </p:nvSpPr>
        <p:spPr>
          <a:xfrm>
            <a:off x="382768" y="6654566"/>
            <a:ext cx="11504431" cy="2034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Награждение очередной ведомственной наградой за новые заслуги возможно не ранее чем через два года после предыдущего награждения.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F479A-7275-4B0E-8229-BA3191598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2" y="4717723"/>
            <a:ext cx="637591" cy="6742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3C1C1F-BCF7-442C-912C-AA80E9ABC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7" y="191096"/>
            <a:ext cx="699821" cy="6459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9C20275-5141-463C-99AF-2F73C4B25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4" y="886229"/>
            <a:ext cx="881554" cy="7358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5C0FCEF-4D8A-4AFE-BCAC-61F132BF5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4" y="1625066"/>
            <a:ext cx="918339" cy="70161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0F280F4-AC77-4718-AE85-0B6C123FC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1" y="2353393"/>
            <a:ext cx="993304" cy="70893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91AB690-732C-4098-B30F-726E99C91C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3" y="3962490"/>
            <a:ext cx="895740" cy="7980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BDE199A-B861-47FD-9E0C-1C624910B7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3" y="3151167"/>
            <a:ext cx="895740" cy="83175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B9FB274-3F6A-4456-AA6B-DBD786A824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4" y="5309651"/>
            <a:ext cx="545890" cy="76314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EA21B51-3A7B-4974-9573-12DD24670D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7" y="5932443"/>
            <a:ext cx="481643" cy="680824"/>
          </a:xfrm>
          <a:prstGeom prst="rect">
            <a:avLst/>
          </a:prstGeom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519B1F1B-33C9-4E3F-A688-18F2E4649734}"/>
              </a:ext>
            </a:extLst>
          </p:cNvPr>
          <p:cNvSpPr/>
          <p:nvPr/>
        </p:nvSpPr>
        <p:spPr>
          <a:xfrm>
            <a:off x="1678857" y="5934620"/>
            <a:ext cx="2392656" cy="50485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/>
              <a:t>Благодарность Министерства науки и высшего образования Российской Федерации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6788942-BD4D-40C1-9CC3-5E34DAA1BE26}"/>
              </a:ext>
            </a:extLst>
          </p:cNvPr>
          <p:cNvSpPr/>
          <p:nvPr/>
        </p:nvSpPr>
        <p:spPr>
          <a:xfrm>
            <a:off x="4553336" y="5921890"/>
            <a:ext cx="7333860" cy="5048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Форма поощрения за значительный вклад в развитие сферы высшего образования и соответствующего дополнительного профессионального образования, научной, научно-технической и инновационной деятельности, за высокие достижения и успехи, достигнутые в установленной сфере деятельности Министерства. Без предъявления дополнительных требований.</a:t>
            </a:r>
          </a:p>
        </p:txBody>
      </p:sp>
    </p:spTree>
    <p:extLst>
      <p:ext uri="{BB962C8B-B14F-4D97-AF65-F5344CB8AC3E}">
        <p14:creationId xmlns:p14="http://schemas.microsoft.com/office/powerpoint/2010/main" val="3227179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solidFill>
            <a:schemeClr val="bg1"/>
          </a:solidFill>
        </a:ln>
      </a:spPr>
      <a:bodyPr rtlCol="0" anchor="ctr"/>
      <a:lstStyle>
        <a:defPPr algn="ctr">
          <a:defRPr sz="9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517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Сажина Дарья Вячеславовна</dc:creator>
  <cp:lastModifiedBy>Сажина Дарья Вячеславовна</cp:lastModifiedBy>
  <cp:revision>18</cp:revision>
  <cp:lastPrinted>2023-01-19T09:33:05Z</cp:lastPrinted>
  <dcterms:created xsi:type="dcterms:W3CDTF">2022-09-01T15:30:40Z</dcterms:created>
  <dcterms:modified xsi:type="dcterms:W3CDTF">2023-01-19T09:50:08Z</dcterms:modified>
</cp:coreProperties>
</file>