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484" r:id="rId2"/>
    <p:sldId id="440" r:id="rId3"/>
    <p:sldId id="451" r:id="rId4"/>
    <p:sldId id="452" r:id="rId5"/>
    <p:sldId id="455" r:id="rId6"/>
    <p:sldId id="456" r:id="rId7"/>
    <p:sldId id="438" r:id="rId8"/>
    <p:sldId id="2485" r:id="rId9"/>
    <p:sldId id="2486" r:id="rId10"/>
    <p:sldId id="439" r:id="rId11"/>
    <p:sldId id="248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E77CD2-1485-0846-BAD6-075B4B3129AC}">
          <p14:sldIdLst>
            <p14:sldId id="2484"/>
            <p14:sldId id="440"/>
            <p14:sldId id="451"/>
            <p14:sldId id="452"/>
            <p14:sldId id="455"/>
            <p14:sldId id="456"/>
            <p14:sldId id="438"/>
            <p14:sldId id="2485"/>
            <p14:sldId id="2486"/>
            <p14:sldId id="439"/>
            <p14:sldId id="24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4DA"/>
    <a:srgbClr val="BCD6EE"/>
    <a:srgbClr val="3FCAF9"/>
    <a:srgbClr val="F6FAFE"/>
    <a:srgbClr val="EEF6E8"/>
    <a:srgbClr val="00B09F"/>
    <a:srgbClr val="008494"/>
    <a:srgbClr val="B369C7"/>
    <a:srgbClr val="DA7FF0"/>
    <a:srgbClr val="EBC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5"/>
    <p:restoredTop sz="95756"/>
  </p:normalViewPr>
  <p:slideViewPr>
    <p:cSldViewPr snapToGrid="0" snapToObjects="1">
      <p:cViewPr>
        <p:scale>
          <a:sx n="86" d="100"/>
          <a:sy n="86" d="100"/>
        </p:scale>
        <p:origin x="128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78448497637447E-2"/>
          <c:y val="8.8843427119208979E-2"/>
          <c:w val="0.90901482661039523"/>
          <c:h val="0.807615704736510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40000" dist="20000" dir="5400000" sx="1000" sy="1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0000" dir="5400000" sx="1000" sy="1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D86-864C-AF0D-E1B53662CB3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0000" dir="5400000" sx="1000" sy="1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86-864C-AF0D-E1B53662CB3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0000" dir="5400000" sx="1000" sy="1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D86-864C-AF0D-E1B53662CB36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0000" dir="5400000" sx="1000" sy="1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D86-864C-AF0D-E1B53662CB36}"/>
              </c:ext>
            </c:extLst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0000" dir="5400000" sx="1000" sy="1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D86-864C-AF0D-E1B53662CB36}"/>
              </c:ext>
            </c:extLst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0000" dir="5400000" sx="1000" sy="1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D86-864C-AF0D-E1B53662CB36}"/>
              </c:ext>
            </c:extLst>
          </c:dPt>
          <c:cat>
            <c:numRef>
              <c:f>Sheet1!$A$2:$A$7</c:f>
              <c:numCache>
                <c:formatCode>\О\с\н\о\в\н\о\й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\О\с\н\о\в\н\о\й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86-864C-AF0D-E1B53662C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 w="25328">
          <a:noFill/>
        </a:ln>
      </c:spPr>
    </c:plotArea>
    <c:plotVisOnly val="1"/>
    <c:dispBlanksAs val="zero"/>
    <c:showDLblsOverMax val="0"/>
  </c:chart>
  <c:txPr>
    <a:bodyPr/>
    <a:lstStyle/>
    <a:p>
      <a:pPr>
        <a:defRPr sz="179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EE59465-50FE-EB49-9F28-1E33A969EE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CA639F-8C10-B449-B7EC-BEB5C8B0C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E23DC-3F1D-174F-8923-C7568CA9608C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70C1D5-AA9D-D04F-BBC9-850C258F2B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0D228A-1E71-D843-AFD9-29F0A2FD7A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1B10E-3A2C-304D-8FA7-E8006FB35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69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F60A7-9FE4-8943-9936-EFA0F04F05EC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786DD-1461-134E-BE05-617E29799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8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144463"/>
            <a:ext cx="4962525" cy="372110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6294" y="4028411"/>
            <a:ext cx="6545085" cy="4466987"/>
          </a:xfrm>
        </p:spPr>
        <p:txBody>
          <a:bodyPr/>
          <a:lstStyle/>
          <a:p>
            <a:pPr algn="just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019" indent="-2850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0030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6042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2054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066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4079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0090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6103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789CF4-B895-472E-AA2F-F6BF85CB5415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143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144463"/>
            <a:ext cx="4962525" cy="372110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6294" y="4028411"/>
            <a:ext cx="6545085" cy="4466987"/>
          </a:xfrm>
        </p:spPr>
        <p:txBody>
          <a:bodyPr/>
          <a:lstStyle/>
          <a:p>
            <a:pPr algn="just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019" indent="-2850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0030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6042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2054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066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4079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0090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6103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789CF4-B895-472E-AA2F-F6BF85CB5415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050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144463"/>
            <a:ext cx="4962525" cy="372110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6294" y="4028411"/>
            <a:ext cx="6545085" cy="4466987"/>
          </a:xfrm>
        </p:spPr>
        <p:txBody>
          <a:bodyPr/>
          <a:lstStyle/>
          <a:p>
            <a:pPr algn="just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019" indent="-2850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0030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6042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2054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066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4079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0090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6103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789CF4-B895-472E-AA2F-F6BF85CB541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775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144463"/>
            <a:ext cx="4962525" cy="372110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6294" y="4028411"/>
            <a:ext cx="6545085" cy="4466987"/>
          </a:xfrm>
        </p:spPr>
        <p:txBody>
          <a:bodyPr/>
          <a:lstStyle/>
          <a:p>
            <a:pPr algn="just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019" indent="-2850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0030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6042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2054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066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4079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0090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6103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789CF4-B895-472E-AA2F-F6BF85CB541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90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144463"/>
            <a:ext cx="4962525" cy="372110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6294" y="4028411"/>
            <a:ext cx="6545085" cy="4466987"/>
          </a:xfrm>
        </p:spPr>
        <p:txBody>
          <a:bodyPr/>
          <a:lstStyle/>
          <a:p>
            <a:pPr algn="just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019" indent="-2850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0030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6042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2054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066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4079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0090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6103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789CF4-B895-472E-AA2F-F6BF85CB5415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027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144463"/>
            <a:ext cx="4962525" cy="372110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6294" y="4028411"/>
            <a:ext cx="6545085" cy="4466987"/>
          </a:xfrm>
        </p:spPr>
        <p:txBody>
          <a:bodyPr/>
          <a:lstStyle/>
          <a:p>
            <a:pPr algn="just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019" indent="-2850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0030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6042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2054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066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4079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0090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6103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789CF4-B895-472E-AA2F-F6BF85CB5415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851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144463"/>
            <a:ext cx="4962525" cy="372110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6294" y="4028411"/>
            <a:ext cx="6545085" cy="4466987"/>
          </a:xfrm>
        </p:spPr>
        <p:txBody>
          <a:bodyPr/>
          <a:lstStyle/>
          <a:p>
            <a:pPr algn="just"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019" indent="-2850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0030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6042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2054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066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4079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0090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6103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789CF4-B895-472E-AA2F-F6BF85CB541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54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144463"/>
            <a:ext cx="4962525" cy="372110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6294" y="4028411"/>
            <a:ext cx="6545085" cy="4466987"/>
          </a:xfrm>
        </p:spPr>
        <p:txBody>
          <a:bodyPr/>
          <a:lstStyle/>
          <a:p>
            <a:pPr algn="just"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019" indent="-2850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0030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6042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2054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066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4079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0090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6103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789CF4-B895-472E-AA2F-F6BF85CB5415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2349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144463"/>
            <a:ext cx="4962525" cy="372110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6294" y="4028411"/>
            <a:ext cx="6545085" cy="4466987"/>
          </a:xfrm>
        </p:spPr>
        <p:txBody>
          <a:bodyPr/>
          <a:lstStyle/>
          <a:p>
            <a:pPr algn="just"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019" indent="-2850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0030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6042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2054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066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4079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0090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6103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789CF4-B895-472E-AA2F-F6BF85CB5415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481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144463"/>
            <a:ext cx="4962525" cy="372110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6294" y="4028411"/>
            <a:ext cx="6545085" cy="4466987"/>
          </a:xfrm>
        </p:spPr>
        <p:txBody>
          <a:bodyPr/>
          <a:lstStyle/>
          <a:p>
            <a:pPr algn="just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019" indent="-2850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0030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6042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2054" indent="-2280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066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4079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0090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6103" indent="-2280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789CF4-B895-472E-AA2F-F6BF85CB5415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5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F3889-A519-3744-A9E5-D35816A5FEC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B2C4C-6C1A-124A-9D57-287E2DF2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2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F3889-A519-3744-A9E5-D35816A5FEC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B2C4C-6C1A-124A-9D57-287E2DF2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2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F3889-A519-3744-A9E5-D35816A5FEC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B2C4C-6C1A-124A-9D57-287E2DF2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2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F3889-A519-3744-A9E5-D35816A5FEC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B2C4C-6C1A-124A-9D57-287E2DF24F6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navigation8" descr="ujkm,">
            <a:extLst>
              <a:ext uri="{FF2B5EF4-FFF2-40B4-BE49-F238E27FC236}">
                <a16:creationId xmlns:a16="http://schemas.microsoft.com/office/drawing/2014/main" id="{4E2883F4-724C-B748-9A12-BED6653BA2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50" y="2710894"/>
            <a:ext cx="606258" cy="53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30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F3889-A519-3744-A9E5-D35816A5FEC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B2C4C-6C1A-124A-9D57-287E2DF2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4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F3889-A519-3744-A9E5-D35816A5FEC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B2C4C-6C1A-124A-9D57-287E2DF2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5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F3889-A519-3744-A9E5-D35816A5FEC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B2C4C-6C1A-124A-9D57-287E2DF2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4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F3889-A519-3744-A9E5-D35816A5FEC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B2C4C-6C1A-124A-9D57-287E2DF2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2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F3889-A519-3744-A9E5-D35816A5FEC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B2C4C-6C1A-124A-9D57-287E2DF2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4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F3889-A519-3744-A9E5-D35816A5FEC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B2C4C-6C1A-124A-9D57-287E2DF2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2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F3889-A519-3744-A9E5-D35816A5FEC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B2C4C-6C1A-124A-9D57-287E2DF2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0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432C884-9A3C-8C48-AA96-0D5B1ECF8CA4}"/>
              </a:ext>
            </a:extLst>
          </p:cNvPr>
          <p:cNvCxnSpPr>
            <a:cxnSpLocks/>
          </p:cNvCxnSpPr>
          <p:nvPr userDrawn="1"/>
        </p:nvCxnSpPr>
        <p:spPr>
          <a:xfrm flipH="1">
            <a:off x="-35625" y="736270"/>
            <a:ext cx="91915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navigation8" descr="ujkm,">
            <a:extLst>
              <a:ext uri="{FF2B5EF4-FFF2-40B4-BE49-F238E27FC236}">
                <a16:creationId xmlns:a16="http://schemas.microsoft.com/office/drawing/2014/main" id="{998AFE19-181B-CA4A-8E84-53C5A9C20F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614" y="69294"/>
            <a:ext cx="606258" cy="53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65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ED9D284-158F-3A42-9DC9-E24B985DE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91" y="3077286"/>
            <a:ext cx="8010723" cy="46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>
                <a:solidFill>
                  <a:srgbClr val="0070C0"/>
                </a:solidFill>
              </a:rPr>
              <a:t>Наименование проекта</a:t>
            </a:r>
            <a:endParaRPr lang="ru-RU" alt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FA389B0-F3D4-1147-9BC0-963F8DDD0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27" y="5661248"/>
            <a:ext cx="801072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70C0"/>
                </a:solidFill>
              </a:rPr>
              <a:t>ноябрь 2020 г.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314FDB-251A-F945-9EA8-38BBB6837FCB}"/>
              </a:ext>
            </a:extLst>
          </p:cNvPr>
          <p:cNvSpPr/>
          <p:nvPr/>
        </p:nvSpPr>
        <p:spPr>
          <a:xfrm>
            <a:off x="358043" y="2615621"/>
            <a:ext cx="719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ПН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«Исходные химические компоненты и продукты для материалов и процессов»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36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E0D01B8-95AD-D144-92BA-A0F60ED29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94263">
            <a:off x="365607" y="743041"/>
            <a:ext cx="6719678" cy="6719678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 idx="4294967295"/>
          </p:nvPr>
        </p:nvSpPr>
        <p:spPr>
          <a:xfrm>
            <a:off x="132925" y="244186"/>
            <a:ext cx="7857354" cy="3139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СТРУКТУРА ФИНАНСИРОВАНИЯ ПРОЕКТА</a:t>
            </a:r>
          </a:p>
        </p:txBody>
      </p: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id="{E91FD794-F5A1-6C45-AD21-6136A2183201}"/>
              </a:ext>
            </a:extLst>
          </p:cNvPr>
          <p:cNvSpPr txBox="1">
            <a:spLocks noGrp="1"/>
          </p:cNvSpPr>
          <p:nvPr/>
        </p:nvSpPr>
        <p:spPr bwMode="auto">
          <a:xfrm>
            <a:off x="8559800" y="6565899"/>
            <a:ext cx="521050" cy="15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652022"/>
            <a:fld id="{8596A320-365C-4C9A-BA6D-1173BABF811E}" type="slidenum">
              <a:rPr lang="ru-RU" sz="1714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r" defTabSz="652022"/>
              <a:t>10</a:t>
            </a:fld>
            <a:endParaRPr lang="ru-RU" sz="171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143A09C-83A0-5541-B188-621D37CE1AE4}"/>
              </a:ext>
            </a:extLst>
          </p:cNvPr>
          <p:cNvGrpSpPr/>
          <p:nvPr/>
        </p:nvGrpSpPr>
        <p:grpSpPr>
          <a:xfrm>
            <a:off x="431800" y="3010681"/>
            <a:ext cx="8280400" cy="1092200"/>
            <a:chOff x="393700" y="3035300"/>
            <a:chExt cx="6692900" cy="39370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300E81ED-063F-B743-B12C-C3FADB0E0A64}"/>
                </a:ext>
              </a:extLst>
            </p:cNvPr>
            <p:cNvSpPr/>
            <p:nvPr/>
          </p:nvSpPr>
          <p:spPr>
            <a:xfrm>
              <a:off x="393700" y="3035300"/>
              <a:ext cx="2996968" cy="3937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51220F37-E998-014E-B25D-B5F2EDBC4191}"/>
                </a:ext>
              </a:extLst>
            </p:cNvPr>
            <p:cNvSpPr/>
            <p:nvPr/>
          </p:nvSpPr>
          <p:spPr>
            <a:xfrm>
              <a:off x="3449936" y="3035300"/>
              <a:ext cx="2489016" cy="3937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BA834EF9-9F0F-0A48-B926-98B4528F882D}"/>
                </a:ext>
              </a:extLst>
            </p:cNvPr>
            <p:cNvSpPr/>
            <p:nvPr/>
          </p:nvSpPr>
          <p:spPr>
            <a:xfrm>
              <a:off x="5998221" y="3035300"/>
              <a:ext cx="1088379" cy="393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9">
            <a:extLst>
              <a:ext uri="{FF2B5EF4-FFF2-40B4-BE49-F238E27FC236}">
                <a16:creationId xmlns:a16="http://schemas.microsoft.com/office/drawing/2014/main" id="{5761C18E-2377-2146-B310-96CBBD635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287140"/>
            <a:ext cx="2351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/>
              <a:t>БАНКОВСКИЕ КРЕДИТЫ</a:t>
            </a: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C8D2930D-CFD7-6A43-80FF-5B05F923D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430" y="4287140"/>
            <a:ext cx="25853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/>
              <a:t>ФЕДЕРАЛЬНЫЙ БЮДЖЕТ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A6CD0BA9-8949-6942-AC4B-865ACD51D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5666" y="4287140"/>
            <a:ext cx="1622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 b="1" dirty="0"/>
              <a:t>АКЦИОНЕРНОЕ ФИНАНСИРОВАНИЕ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28C704-1106-0F40-BA3D-A62808CDB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973" y="3401239"/>
            <a:ext cx="2351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</a:rPr>
              <a:t>……… рублей (</a:t>
            </a:r>
            <a:r>
              <a:rPr lang="en-US" altLang="ru-RU" sz="1400" b="1" dirty="0">
                <a:solidFill>
                  <a:schemeClr val="bg1"/>
                </a:solidFill>
              </a:rPr>
              <a:t>~</a:t>
            </a:r>
            <a:r>
              <a:rPr lang="ru-RU" altLang="ru-RU" sz="1400" b="1" dirty="0">
                <a:solidFill>
                  <a:schemeClr val="bg1"/>
                </a:solidFill>
              </a:rPr>
              <a:t>ХХ</a:t>
            </a:r>
            <a:r>
              <a:rPr lang="en-US" altLang="ru-RU" sz="1400" b="1" dirty="0">
                <a:solidFill>
                  <a:schemeClr val="bg1"/>
                </a:solidFill>
              </a:rPr>
              <a:t>%</a:t>
            </a:r>
            <a:r>
              <a:rPr lang="ru-RU" altLang="ru-RU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E1B8A7-CBCC-9D47-B644-364A6FF11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503" y="3401238"/>
            <a:ext cx="2351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</a:rPr>
              <a:t>……… рублей (</a:t>
            </a:r>
            <a:r>
              <a:rPr lang="en-US" altLang="ru-RU" sz="1400" b="1" dirty="0">
                <a:solidFill>
                  <a:schemeClr val="bg1"/>
                </a:solidFill>
              </a:rPr>
              <a:t>~</a:t>
            </a:r>
            <a:r>
              <a:rPr lang="ru-RU" altLang="ru-RU" sz="1400" b="1" dirty="0">
                <a:solidFill>
                  <a:schemeClr val="bg1"/>
                </a:solidFill>
              </a:rPr>
              <a:t>ХХ</a:t>
            </a:r>
            <a:r>
              <a:rPr lang="en-US" altLang="ru-RU" sz="1400" b="1" dirty="0">
                <a:solidFill>
                  <a:schemeClr val="bg1"/>
                </a:solidFill>
              </a:rPr>
              <a:t>%</a:t>
            </a:r>
            <a:r>
              <a:rPr lang="ru-RU" altLang="ru-RU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2E404D-5033-4344-9EA9-E458ED362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5666" y="3194940"/>
            <a:ext cx="13465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</a:rPr>
              <a:t>……… рублей (</a:t>
            </a:r>
            <a:r>
              <a:rPr lang="en-US" altLang="ru-RU" sz="1400" b="1" dirty="0">
                <a:solidFill>
                  <a:schemeClr val="bg1"/>
                </a:solidFill>
              </a:rPr>
              <a:t>~</a:t>
            </a:r>
            <a:r>
              <a:rPr lang="ru-RU" altLang="ru-RU" sz="1400" b="1" dirty="0">
                <a:solidFill>
                  <a:schemeClr val="bg1"/>
                </a:solidFill>
              </a:rPr>
              <a:t>ХХ</a:t>
            </a:r>
            <a:r>
              <a:rPr lang="en-US" altLang="ru-RU" sz="1400" b="1" dirty="0">
                <a:solidFill>
                  <a:schemeClr val="bg1"/>
                </a:solidFill>
              </a:rPr>
              <a:t>%</a:t>
            </a:r>
            <a:r>
              <a:rPr lang="ru-RU" altLang="ru-RU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Открывающая фигурная скобка 5">
            <a:extLst>
              <a:ext uri="{FF2B5EF4-FFF2-40B4-BE49-F238E27FC236}">
                <a16:creationId xmlns:a16="http://schemas.microsoft.com/office/drawing/2014/main" id="{E2E2D1AA-546A-1D44-8654-22ED2E4DDBD5}"/>
              </a:ext>
            </a:extLst>
          </p:cNvPr>
          <p:cNvSpPr/>
          <p:nvPr/>
        </p:nvSpPr>
        <p:spPr>
          <a:xfrm rot="5400000">
            <a:off x="4186794" y="-1994167"/>
            <a:ext cx="738664" cy="8642352"/>
          </a:xfrm>
          <a:prstGeom prst="leftBrace">
            <a:avLst>
              <a:gd name="adj1" fmla="val 65071"/>
              <a:gd name="adj2" fmla="val 50000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A53D2D-15A2-1245-B960-C1441BD90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876" y="1531362"/>
            <a:ext cx="2351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rgbClr val="0070C0"/>
                </a:solidFill>
              </a:rPr>
              <a:t>……… рублей (</a:t>
            </a:r>
            <a:r>
              <a:rPr lang="en-US" altLang="ru-RU" sz="1400" b="1" dirty="0">
                <a:solidFill>
                  <a:srgbClr val="0070C0"/>
                </a:solidFill>
              </a:rPr>
              <a:t>100%</a:t>
            </a:r>
            <a:r>
              <a:rPr lang="ru-RU" altLang="ru-RU" sz="14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5" name="Открывающая фигурная скобка 34">
            <a:extLst>
              <a:ext uri="{FF2B5EF4-FFF2-40B4-BE49-F238E27FC236}">
                <a16:creationId xmlns:a16="http://schemas.microsoft.com/office/drawing/2014/main" id="{A28640BC-78E6-9646-BE4C-76D816D18F2D}"/>
              </a:ext>
            </a:extLst>
          </p:cNvPr>
          <p:cNvSpPr/>
          <p:nvPr/>
        </p:nvSpPr>
        <p:spPr>
          <a:xfrm rot="16200000">
            <a:off x="3478099" y="1374187"/>
            <a:ext cx="738664" cy="6964680"/>
          </a:xfrm>
          <a:prstGeom prst="leftBrace">
            <a:avLst>
              <a:gd name="adj1" fmla="val 65071"/>
              <a:gd name="adj2" fmla="val 50000"/>
            </a:avLst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2D196F-CC5C-124E-8B95-CB2053690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804" y="5345979"/>
            <a:ext cx="2351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……… рублей (</a:t>
            </a:r>
            <a:r>
              <a:rPr lang="en-US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XX%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3141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C1FC067-18EC-DF49-851F-4832DBC27FFB}"/>
              </a:ext>
            </a:extLst>
          </p:cNvPr>
          <p:cNvSpPr/>
          <p:nvPr/>
        </p:nvSpPr>
        <p:spPr>
          <a:xfrm>
            <a:off x="771089" y="4166281"/>
            <a:ext cx="522186" cy="146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50A6F04-4C83-6F40-B93B-12527827EA2F}"/>
              </a:ext>
            </a:extLst>
          </p:cNvPr>
          <p:cNvSpPr/>
          <p:nvPr/>
        </p:nvSpPr>
        <p:spPr>
          <a:xfrm>
            <a:off x="2677928" y="4178554"/>
            <a:ext cx="522186" cy="14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04669D-A2AE-1E44-91B2-1E3EDA5CE56C}"/>
              </a:ext>
            </a:extLst>
          </p:cNvPr>
          <p:cNvSpPr txBox="1"/>
          <p:nvPr/>
        </p:nvSpPr>
        <p:spPr>
          <a:xfrm>
            <a:off x="1317003" y="4141166"/>
            <a:ext cx="1223808" cy="21731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пройденные этапы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3FEDF8-39C1-4140-B20F-58033D82D3B2}"/>
              </a:ext>
            </a:extLst>
          </p:cNvPr>
          <p:cNvSpPr txBox="1"/>
          <p:nvPr/>
        </p:nvSpPr>
        <p:spPr>
          <a:xfrm>
            <a:off x="3198127" y="4140881"/>
            <a:ext cx="2497060" cy="219820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предстоящие этапы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08D1527-9190-C64A-9C64-6E399492498B}"/>
              </a:ext>
            </a:extLst>
          </p:cNvPr>
          <p:cNvSpPr/>
          <p:nvPr/>
        </p:nvSpPr>
        <p:spPr>
          <a:xfrm>
            <a:off x="764110" y="1605182"/>
            <a:ext cx="2612326" cy="27298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731" tIns="46648" rIns="0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Доинвестиционная фаза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EAEC7BB-F2A7-2F4D-BC7D-5FF2247FD4D7}"/>
              </a:ext>
            </a:extLst>
          </p:cNvPr>
          <p:cNvSpPr/>
          <p:nvPr/>
        </p:nvSpPr>
        <p:spPr>
          <a:xfrm>
            <a:off x="3425882" y="1605182"/>
            <a:ext cx="4122266" cy="27298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731" tIns="46648" rIns="0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фаза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FA2A34B-789B-9640-9317-B3E263C157B3}"/>
              </a:ext>
            </a:extLst>
          </p:cNvPr>
          <p:cNvSpPr/>
          <p:nvPr/>
        </p:nvSpPr>
        <p:spPr>
          <a:xfrm>
            <a:off x="7572331" y="1605182"/>
            <a:ext cx="1171834" cy="27298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731" tIns="46648" rIns="0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Постинвест</a:t>
            </a:r>
            <a:r>
              <a:rPr lang="en-US" sz="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фаза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84C6A4B-D0AC-844D-AB09-3F32B0FBB627}"/>
              </a:ext>
            </a:extLst>
          </p:cNvPr>
          <p:cNvSpPr/>
          <p:nvPr/>
        </p:nvSpPr>
        <p:spPr>
          <a:xfrm>
            <a:off x="764109" y="2219575"/>
            <a:ext cx="793928" cy="853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731" tIns="46648" rIns="0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0.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концепции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32AE6F4-17AC-2E4D-AD01-4662D9031FB5}"/>
              </a:ext>
            </a:extLst>
          </p:cNvPr>
          <p:cNvSpPr/>
          <p:nvPr/>
        </p:nvSpPr>
        <p:spPr>
          <a:xfrm>
            <a:off x="1653693" y="2219575"/>
            <a:ext cx="958888" cy="853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731" tIns="46648" rIns="0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1.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Проработка и утверждение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6FCC23C-7FF6-E542-98DD-7C77C87AB87B}"/>
              </a:ext>
            </a:extLst>
          </p:cNvPr>
          <p:cNvSpPr/>
          <p:nvPr/>
        </p:nvSpPr>
        <p:spPr>
          <a:xfrm>
            <a:off x="2679526" y="2219575"/>
            <a:ext cx="696909" cy="853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731" tIns="46648" rIns="0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2.1.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Детальная проработка концепции реализации проекта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9B6563D-9317-CE4D-829E-07CB665A8405}"/>
              </a:ext>
            </a:extLst>
          </p:cNvPr>
          <p:cNvSpPr/>
          <p:nvPr/>
        </p:nvSpPr>
        <p:spPr>
          <a:xfrm>
            <a:off x="3448298" y="2215359"/>
            <a:ext cx="2236994" cy="853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731" tIns="46648" rIns="0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2.2.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с Заказчиком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на финансирование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87F1FE-927B-4840-8104-DBC9EF4FA964}"/>
              </a:ext>
            </a:extLst>
          </p:cNvPr>
          <p:cNvSpPr/>
          <p:nvPr/>
        </p:nvSpPr>
        <p:spPr>
          <a:xfrm>
            <a:off x="5734314" y="2219575"/>
            <a:ext cx="1795056" cy="853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731" tIns="46648" rIns="0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3.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04A2A8E-4D10-DA4C-B746-31B2F112AAC9}"/>
              </a:ext>
            </a:extLst>
          </p:cNvPr>
          <p:cNvSpPr/>
          <p:nvPr/>
        </p:nvSpPr>
        <p:spPr>
          <a:xfrm>
            <a:off x="7572331" y="2219575"/>
            <a:ext cx="492782" cy="853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731" tIns="46648" rIns="0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4.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эксплуатации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02E1E1-3F93-0942-84F8-CE5DBD634339}"/>
              </a:ext>
            </a:extLst>
          </p:cNvPr>
          <p:cNvSpPr/>
          <p:nvPr/>
        </p:nvSpPr>
        <p:spPr>
          <a:xfrm>
            <a:off x="8125293" y="2219575"/>
            <a:ext cx="618872" cy="853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731" tIns="46648" rIns="0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5.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дальнейшем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эксплуатации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47CF365-A788-D245-B334-01989DD449FA}"/>
              </a:ext>
            </a:extLst>
          </p:cNvPr>
          <p:cNvCxnSpPr/>
          <p:nvPr/>
        </p:nvCxnSpPr>
        <p:spPr>
          <a:xfrm>
            <a:off x="8763261" y="1588626"/>
            <a:ext cx="0" cy="1620000"/>
          </a:xfrm>
          <a:prstGeom prst="line">
            <a:avLst/>
          </a:prstGeom>
          <a:ln w="3175">
            <a:solidFill>
              <a:schemeClr val="bg2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9DABED17-056D-784D-A208-E3734CECF9B7}"/>
              </a:ext>
            </a:extLst>
          </p:cNvPr>
          <p:cNvCxnSpPr/>
          <p:nvPr/>
        </p:nvCxnSpPr>
        <p:spPr>
          <a:xfrm>
            <a:off x="1589699" y="1588626"/>
            <a:ext cx="0" cy="1620000"/>
          </a:xfrm>
          <a:prstGeom prst="line">
            <a:avLst/>
          </a:prstGeom>
          <a:ln w="3175">
            <a:solidFill>
              <a:schemeClr val="bg2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8BD30EA9-6CE1-3D48-A9DB-E0E5620BEB88}"/>
              </a:ext>
            </a:extLst>
          </p:cNvPr>
          <p:cNvCxnSpPr/>
          <p:nvPr/>
        </p:nvCxnSpPr>
        <p:spPr>
          <a:xfrm>
            <a:off x="2635427" y="1588626"/>
            <a:ext cx="6323" cy="1637230"/>
          </a:xfrm>
          <a:prstGeom prst="line">
            <a:avLst/>
          </a:prstGeom>
          <a:ln w="3175">
            <a:solidFill>
              <a:schemeClr val="bg2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9B8FB10-8F25-284F-A0E5-3282C60332BC}"/>
              </a:ext>
            </a:extLst>
          </p:cNvPr>
          <p:cNvCxnSpPr/>
          <p:nvPr/>
        </p:nvCxnSpPr>
        <p:spPr>
          <a:xfrm>
            <a:off x="7536041" y="1578924"/>
            <a:ext cx="12109" cy="1646932"/>
          </a:xfrm>
          <a:prstGeom prst="line">
            <a:avLst/>
          </a:prstGeom>
          <a:ln w="3175">
            <a:solidFill>
              <a:schemeClr val="bg2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BF1C5B4-6C53-7148-837F-06C81B82974B}"/>
              </a:ext>
            </a:extLst>
          </p:cNvPr>
          <p:cNvSpPr/>
          <p:nvPr/>
        </p:nvSpPr>
        <p:spPr>
          <a:xfrm>
            <a:off x="764111" y="1924352"/>
            <a:ext cx="1848469" cy="238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731" tIns="46648" rIns="0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Инициирование проекта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810D12B-651B-8944-AAE7-697BD684ADA5}"/>
              </a:ext>
            </a:extLst>
          </p:cNvPr>
          <p:cNvSpPr/>
          <p:nvPr/>
        </p:nvSpPr>
        <p:spPr>
          <a:xfrm>
            <a:off x="2679527" y="1924352"/>
            <a:ext cx="2983349" cy="238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731" tIns="46648" rIns="0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проекта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E16F853-640F-E84B-82CD-BBA68D3E2266}"/>
              </a:ext>
            </a:extLst>
          </p:cNvPr>
          <p:cNvSpPr/>
          <p:nvPr/>
        </p:nvSpPr>
        <p:spPr>
          <a:xfrm>
            <a:off x="5734314" y="1924352"/>
            <a:ext cx="3000396" cy="238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731" tIns="46648" rIns="0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проекта и завершение</a:t>
            </a:r>
          </a:p>
        </p:txBody>
      </p:sp>
      <p:sp>
        <p:nvSpPr>
          <p:cNvPr id="43" name="Равнобедренный треугольник 25">
            <a:extLst>
              <a:ext uri="{FF2B5EF4-FFF2-40B4-BE49-F238E27FC236}">
                <a16:creationId xmlns:a16="http://schemas.microsoft.com/office/drawing/2014/main" id="{618D401B-80A8-7146-863B-7ADFA8ACDC7D}"/>
              </a:ext>
            </a:extLst>
          </p:cNvPr>
          <p:cNvSpPr/>
          <p:nvPr/>
        </p:nvSpPr>
        <p:spPr>
          <a:xfrm>
            <a:off x="1522038" y="3227687"/>
            <a:ext cx="131423" cy="136492"/>
          </a:xfrm>
          <a:prstGeom prst="triangle">
            <a:avLst/>
          </a:prstGeom>
          <a:solidFill>
            <a:schemeClr val="accent1"/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Равнобедренный треугольник 26">
            <a:extLst>
              <a:ext uri="{FF2B5EF4-FFF2-40B4-BE49-F238E27FC236}">
                <a16:creationId xmlns:a16="http://schemas.microsoft.com/office/drawing/2014/main" id="{60B33638-8A16-3A45-9A1E-91F37AB03EEC}"/>
              </a:ext>
            </a:extLst>
          </p:cNvPr>
          <p:cNvSpPr/>
          <p:nvPr/>
        </p:nvSpPr>
        <p:spPr>
          <a:xfrm>
            <a:off x="2576038" y="3227687"/>
            <a:ext cx="131423" cy="136492"/>
          </a:xfrm>
          <a:prstGeom prst="triangle">
            <a:avLst/>
          </a:prstGeom>
          <a:solidFill>
            <a:schemeClr val="accent4"/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Равнобедренный треугольник 29">
            <a:extLst>
              <a:ext uri="{FF2B5EF4-FFF2-40B4-BE49-F238E27FC236}">
                <a16:creationId xmlns:a16="http://schemas.microsoft.com/office/drawing/2014/main" id="{9834D000-2033-4E4E-A807-9EC21D7FDE13}"/>
              </a:ext>
            </a:extLst>
          </p:cNvPr>
          <p:cNvSpPr/>
          <p:nvPr/>
        </p:nvSpPr>
        <p:spPr>
          <a:xfrm>
            <a:off x="7484378" y="3227687"/>
            <a:ext cx="131423" cy="136492"/>
          </a:xfrm>
          <a:prstGeom prst="triangle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Равнобедренный треугольник 31">
            <a:extLst>
              <a:ext uri="{FF2B5EF4-FFF2-40B4-BE49-F238E27FC236}">
                <a16:creationId xmlns:a16="http://schemas.microsoft.com/office/drawing/2014/main" id="{2D126659-76B9-6E40-86CC-C1323A2B6D69}"/>
              </a:ext>
            </a:extLst>
          </p:cNvPr>
          <p:cNvSpPr/>
          <p:nvPr/>
        </p:nvSpPr>
        <p:spPr>
          <a:xfrm>
            <a:off x="8698183" y="3227687"/>
            <a:ext cx="131423" cy="136492"/>
          </a:xfrm>
          <a:prstGeom prst="triangle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D556E47-265D-7B47-8423-542735CB9A1E}"/>
              </a:ext>
            </a:extLst>
          </p:cNvPr>
          <p:cNvSpPr/>
          <p:nvPr/>
        </p:nvSpPr>
        <p:spPr>
          <a:xfrm>
            <a:off x="1262525" y="3341835"/>
            <a:ext cx="642942" cy="182408"/>
          </a:xfrm>
          <a:prstGeom prst="rect">
            <a:avLst/>
          </a:prstGeom>
          <a:noFill/>
          <a:ln w="95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6693360-4254-4940-B35B-E65CD99FB1D3}"/>
              </a:ext>
            </a:extLst>
          </p:cNvPr>
          <p:cNvSpPr/>
          <p:nvPr/>
        </p:nvSpPr>
        <p:spPr>
          <a:xfrm>
            <a:off x="2317455" y="3359809"/>
            <a:ext cx="642941" cy="182408"/>
          </a:xfrm>
          <a:prstGeom prst="rect">
            <a:avLst/>
          </a:prstGeom>
          <a:noFill/>
          <a:ln w="95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07/21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FF38936-F1E0-F348-986C-599E7D899011}"/>
              </a:ext>
            </a:extLst>
          </p:cNvPr>
          <p:cNvSpPr/>
          <p:nvPr/>
        </p:nvSpPr>
        <p:spPr>
          <a:xfrm>
            <a:off x="7211792" y="3380596"/>
            <a:ext cx="673434" cy="182408"/>
          </a:xfrm>
          <a:prstGeom prst="rect">
            <a:avLst/>
          </a:prstGeom>
          <a:noFill/>
          <a:ln w="95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11/24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24B4F34-EDA8-8C47-8D3A-5BE6403D16EB}"/>
              </a:ext>
            </a:extLst>
          </p:cNvPr>
          <p:cNvSpPr/>
          <p:nvPr/>
        </p:nvSpPr>
        <p:spPr>
          <a:xfrm>
            <a:off x="8377520" y="3371703"/>
            <a:ext cx="617998" cy="182408"/>
          </a:xfrm>
          <a:prstGeom prst="rect">
            <a:avLst/>
          </a:prstGeom>
          <a:noFill/>
          <a:ln w="95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01/61</a:t>
            </a:r>
          </a:p>
        </p:txBody>
      </p:sp>
      <p:sp>
        <p:nvSpPr>
          <p:cNvPr id="51" name="Равнобедренный треугольник 39">
            <a:extLst>
              <a:ext uri="{FF2B5EF4-FFF2-40B4-BE49-F238E27FC236}">
                <a16:creationId xmlns:a16="http://schemas.microsoft.com/office/drawing/2014/main" id="{7DC82F5D-C54C-514D-B872-E03F76B92FE0}"/>
              </a:ext>
            </a:extLst>
          </p:cNvPr>
          <p:cNvSpPr/>
          <p:nvPr/>
        </p:nvSpPr>
        <p:spPr>
          <a:xfrm rot="10800000">
            <a:off x="1522038" y="1401892"/>
            <a:ext cx="131409" cy="136492"/>
          </a:xfrm>
          <a:prstGeom prst="triangle">
            <a:avLst/>
          </a:prstGeom>
          <a:solidFill>
            <a:schemeClr val="accent4"/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Равнобедренный треугольник 40">
            <a:extLst>
              <a:ext uri="{FF2B5EF4-FFF2-40B4-BE49-F238E27FC236}">
                <a16:creationId xmlns:a16="http://schemas.microsoft.com/office/drawing/2014/main" id="{6676AAE4-BFE1-8844-856E-6E8A38B14312}"/>
              </a:ext>
            </a:extLst>
          </p:cNvPr>
          <p:cNvSpPr/>
          <p:nvPr/>
        </p:nvSpPr>
        <p:spPr>
          <a:xfrm rot="10800000">
            <a:off x="3321777" y="1401893"/>
            <a:ext cx="131409" cy="136492"/>
          </a:xfrm>
          <a:prstGeom prst="triangle">
            <a:avLst/>
          </a:prstGeom>
          <a:noFill/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Равнобедренный треугольник 42">
            <a:extLst>
              <a:ext uri="{FF2B5EF4-FFF2-40B4-BE49-F238E27FC236}">
                <a16:creationId xmlns:a16="http://schemas.microsoft.com/office/drawing/2014/main" id="{8FC0EC60-70D9-4A41-9DB7-F4191EC67DA8}"/>
              </a:ext>
            </a:extLst>
          </p:cNvPr>
          <p:cNvSpPr/>
          <p:nvPr/>
        </p:nvSpPr>
        <p:spPr>
          <a:xfrm rot="10800000">
            <a:off x="8698198" y="1401892"/>
            <a:ext cx="131409" cy="136492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Равнобедренный треугольник 43">
            <a:extLst>
              <a:ext uri="{FF2B5EF4-FFF2-40B4-BE49-F238E27FC236}">
                <a16:creationId xmlns:a16="http://schemas.microsoft.com/office/drawing/2014/main" id="{3351ED9C-F0B2-FF40-AF24-D35211DBFC89}"/>
              </a:ext>
            </a:extLst>
          </p:cNvPr>
          <p:cNvSpPr/>
          <p:nvPr/>
        </p:nvSpPr>
        <p:spPr>
          <a:xfrm rot="10800000">
            <a:off x="7470337" y="1430354"/>
            <a:ext cx="131409" cy="136492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Равнобедренный треугольник 45">
            <a:extLst>
              <a:ext uri="{FF2B5EF4-FFF2-40B4-BE49-F238E27FC236}">
                <a16:creationId xmlns:a16="http://schemas.microsoft.com/office/drawing/2014/main" id="{54018B30-23C5-D34C-A277-07E8745E5C8C}"/>
              </a:ext>
            </a:extLst>
          </p:cNvPr>
          <p:cNvSpPr/>
          <p:nvPr/>
        </p:nvSpPr>
        <p:spPr>
          <a:xfrm rot="10800000">
            <a:off x="2569723" y="1393952"/>
            <a:ext cx="131409" cy="136492"/>
          </a:xfrm>
          <a:prstGeom prst="triangle">
            <a:avLst/>
          </a:prstGeom>
          <a:solidFill>
            <a:schemeClr val="accent4"/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6DA7EC11-ED80-F34A-B851-A15435243543}"/>
              </a:ext>
            </a:extLst>
          </p:cNvPr>
          <p:cNvCxnSpPr/>
          <p:nvPr/>
        </p:nvCxnSpPr>
        <p:spPr>
          <a:xfrm>
            <a:off x="346333" y="1324143"/>
            <a:ext cx="8455814" cy="0"/>
          </a:xfrm>
          <a:prstGeom prst="straightConnector1">
            <a:avLst/>
          </a:prstGeom>
          <a:ln w="12700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FD324C8-C347-CB4F-8026-0AAF9348C2EB}"/>
              </a:ext>
            </a:extLst>
          </p:cNvPr>
          <p:cNvSpPr txBox="1"/>
          <p:nvPr/>
        </p:nvSpPr>
        <p:spPr>
          <a:xfrm>
            <a:off x="1255207" y="3480828"/>
            <a:ext cx="669232" cy="545858"/>
          </a:xfrm>
          <a:prstGeom prst="rect">
            <a:avLst/>
          </a:prstGeom>
          <a:noFill/>
        </p:spPr>
        <p:txBody>
          <a:bodyPr wrap="square" lIns="36731" tIns="36731" rIns="0" bIns="46648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br>
              <a:rPr lang="ru-RU" sz="6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подтверждении потребности </a:t>
            </a:r>
            <a:br>
              <a:rPr lang="ru-RU" sz="6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реализации проекта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EAD772D-433D-7C48-BBFB-6DE8E7D5209A}"/>
              </a:ext>
            </a:extLst>
          </p:cNvPr>
          <p:cNvSpPr txBox="1"/>
          <p:nvPr/>
        </p:nvSpPr>
        <p:spPr>
          <a:xfrm>
            <a:off x="2292922" y="3486729"/>
            <a:ext cx="662955" cy="545858"/>
          </a:xfrm>
          <a:prstGeom prst="rect">
            <a:avLst/>
          </a:prstGeom>
          <a:noFill/>
        </p:spPr>
        <p:txBody>
          <a:bodyPr wrap="square" lIns="36731" tIns="36731" rIns="0" bIns="46648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об одобрении концепции реализации проекта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61A373-D921-7D40-B194-4F69C09575D9}"/>
              </a:ext>
            </a:extLst>
          </p:cNvPr>
          <p:cNvSpPr txBox="1"/>
          <p:nvPr/>
        </p:nvSpPr>
        <p:spPr>
          <a:xfrm>
            <a:off x="3024891" y="3410644"/>
            <a:ext cx="714380" cy="545858"/>
          </a:xfrm>
          <a:prstGeom prst="rect">
            <a:avLst/>
          </a:prstGeom>
          <a:noFill/>
        </p:spPr>
        <p:txBody>
          <a:bodyPr wrap="square" lIns="36731" tIns="36731" rIns="0" bIns="46648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br>
              <a:rPr lang="ru-RU" sz="6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br>
              <a:rPr lang="ru-RU" sz="6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переходе </a:t>
            </a:r>
            <a:br>
              <a:rPr lang="ru-RU" sz="6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инвестиционной фазе проекта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0134C3A0-98C1-E34E-ACED-FA91DBDD8A13}"/>
              </a:ext>
            </a:extLst>
          </p:cNvPr>
          <p:cNvGrpSpPr/>
          <p:nvPr/>
        </p:nvGrpSpPr>
        <p:grpSpPr>
          <a:xfrm>
            <a:off x="5350482" y="1442432"/>
            <a:ext cx="711373" cy="2341174"/>
            <a:chOff x="3914413" y="1603073"/>
            <a:chExt cx="711373" cy="2341174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D54C6DAE-26DA-754F-B322-90BC2BEF8F80}"/>
                </a:ext>
              </a:extLst>
            </p:cNvPr>
            <p:cNvSpPr/>
            <p:nvPr/>
          </p:nvSpPr>
          <p:spPr>
            <a:xfrm>
              <a:off x="3941055" y="3532344"/>
              <a:ext cx="615858" cy="182408"/>
            </a:xfrm>
            <a:prstGeom prst="rect">
              <a:avLst/>
            </a:prstGeom>
            <a:noFill/>
            <a:ln w="95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3296" tIns="46648" rIns="93296" bIns="4664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01/22</a:t>
              </a:r>
            </a:p>
          </p:txBody>
        </p: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3AAB2936-C24A-0C46-B48C-84F836D2DA7A}"/>
                </a:ext>
              </a:extLst>
            </p:cNvPr>
            <p:cNvCxnSpPr/>
            <p:nvPr/>
          </p:nvCxnSpPr>
          <p:spPr>
            <a:xfrm>
              <a:off x="4267452" y="1757815"/>
              <a:ext cx="5297" cy="1628682"/>
            </a:xfrm>
            <a:prstGeom prst="line">
              <a:avLst/>
            </a:prstGeom>
            <a:ln w="3175">
              <a:solidFill>
                <a:schemeClr val="bg2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Равнобедренный треугольник 28">
              <a:extLst>
                <a:ext uri="{FF2B5EF4-FFF2-40B4-BE49-F238E27FC236}">
                  <a16:creationId xmlns:a16="http://schemas.microsoft.com/office/drawing/2014/main" id="{33B38F59-6E97-C34F-BED6-2D9C8634B6E2}"/>
                </a:ext>
              </a:extLst>
            </p:cNvPr>
            <p:cNvSpPr/>
            <p:nvPr/>
          </p:nvSpPr>
          <p:spPr>
            <a:xfrm>
              <a:off x="4207046" y="3388328"/>
              <a:ext cx="131423" cy="136492"/>
            </a:xfrm>
            <a:prstGeom prst="triangle">
              <a:avLst/>
            </a:prstGeom>
            <a:ln w="9525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3296" tIns="46648" rIns="93296" bIns="4664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Равнобедренный треугольник 44">
              <a:extLst>
                <a:ext uri="{FF2B5EF4-FFF2-40B4-BE49-F238E27FC236}">
                  <a16:creationId xmlns:a16="http://schemas.microsoft.com/office/drawing/2014/main" id="{A8EB9B31-0DF0-CC44-B198-DE2C9653F0C2}"/>
                </a:ext>
              </a:extLst>
            </p:cNvPr>
            <p:cNvSpPr/>
            <p:nvPr/>
          </p:nvSpPr>
          <p:spPr>
            <a:xfrm rot="10800000">
              <a:off x="4197891" y="1603073"/>
              <a:ext cx="131409" cy="13649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3296" tIns="46648" rIns="93296" bIns="4664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D042441-CABE-BC4B-AC83-5EF54B3C0EC8}"/>
                </a:ext>
              </a:extLst>
            </p:cNvPr>
            <p:cNvSpPr txBox="1"/>
            <p:nvPr/>
          </p:nvSpPr>
          <p:spPr>
            <a:xfrm>
              <a:off x="3914413" y="3675388"/>
              <a:ext cx="711373" cy="268859"/>
            </a:xfrm>
            <a:prstGeom prst="rect">
              <a:avLst/>
            </a:prstGeom>
            <a:noFill/>
          </p:spPr>
          <p:txBody>
            <a:bodyPr wrap="square" lIns="36731" tIns="36731" rIns="0" bIns="46648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Решение о начале строительства 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0592D88-2A5D-C94F-9BEA-4B751C2B7499}"/>
              </a:ext>
            </a:extLst>
          </p:cNvPr>
          <p:cNvSpPr txBox="1"/>
          <p:nvPr/>
        </p:nvSpPr>
        <p:spPr>
          <a:xfrm>
            <a:off x="7254780" y="3527106"/>
            <a:ext cx="594224" cy="361192"/>
          </a:xfrm>
          <a:prstGeom prst="rect">
            <a:avLst/>
          </a:prstGeom>
          <a:noFill/>
        </p:spPr>
        <p:txBody>
          <a:bodyPr wrap="square" lIns="36731" tIns="36731" rIns="0" bIns="46648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приёмке в эксплуатацию</a:t>
            </a: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6A2C924B-11F2-0945-8555-FF3D4AF13C77}"/>
              </a:ext>
            </a:extLst>
          </p:cNvPr>
          <p:cNvGrpSpPr/>
          <p:nvPr/>
        </p:nvGrpSpPr>
        <p:grpSpPr>
          <a:xfrm>
            <a:off x="8101231" y="1401892"/>
            <a:ext cx="681342" cy="2430666"/>
            <a:chOff x="7944911" y="1562533"/>
            <a:chExt cx="681342" cy="2430666"/>
          </a:xfrm>
        </p:grpSpPr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8AC945BE-357B-B840-8CBC-2F3AC9D8FDF0}"/>
                </a:ext>
              </a:extLst>
            </p:cNvPr>
            <p:cNvCxnSpPr/>
            <p:nvPr/>
          </p:nvCxnSpPr>
          <p:spPr>
            <a:xfrm>
              <a:off x="8217722" y="1749267"/>
              <a:ext cx="1085" cy="1620000"/>
            </a:xfrm>
            <a:prstGeom prst="line">
              <a:avLst/>
            </a:prstGeom>
            <a:ln w="3175">
              <a:solidFill>
                <a:schemeClr val="bg2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Равнобедренный треугольник 30">
              <a:extLst>
                <a:ext uri="{FF2B5EF4-FFF2-40B4-BE49-F238E27FC236}">
                  <a16:creationId xmlns:a16="http://schemas.microsoft.com/office/drawing/2014/main" id="{B587EE28-6B9C-C74A-BC98-775BFCA3F3B9}"/>
                </a:ext>
              </a:extLst>
            </p:cNvPr>
            <p:cNvSpPr/>
            <p:nvPr/>
          </p:nvSpPr>
          <p:spPr>
            <a:xfrm>
              <a:off x="8150489" y="3388328"/>
              <a:ext cx="131423" cy="136492"/>
            </a:xfrm>
            <a:prstGeom prst="triangle">
              <a:avLst/>
            </a:prstGeom>
            <a:ln w="9525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3296" tIns="46648" rIns="93296" bIns="4664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A8CCDDC5-6712-394C-AF96-19DD8ECD4C57}"/>
                </a:ext>
              </a:extLst>
            </p:cNvPr>
            <p:cNvSpPr/>
            <p:nvPr/>
          </p:nvSpPr>
          <p:spPr>
            <a:xfrm>
              <a:off x="7968973" y="3523276"/>
              <a:ext cx="657280" cy="182408"/>
            </a:xfrm>
            <a:prstGeom prst="rect">
              <a:avLst/>
            </a:prstGeom>
            <a:noFill/>
            <a:ln w="95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3296" tIns="46648" rIns="93296" bIns="46648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12/60</a:t>
              </a:r>
            </a:p>
          </p:txBody>
        </p:sp>
        <p:sp>
          <p:nvSpPr>
            <p:cNvPr id="71" name="Равнобедренный треугольник 41">
              <a:extLst>
                <a:ext uri="{FF2B5EF4-FFF2-40B4-BE49-F238E27FC236}">
                  <a16:creationId xmlns:a16="http://schemas.microsoft.com/office/drawing/2014/main" id="{F2C42B19-5A31-8042-8D5E-4E5E662E8241}"/>
                </a:ext>
              </a:extLst>
            </p:cNvPr>
            <p:cNvSpPr/>
            <p:nvPr/>
          </p:nvSpPr>
          <p:spPr>
            <a:xfrm rot="10800000">
              <a:off x="8153201" y="1562533"/>
              <a:ext cx="131409" cy="13649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3296" tIns="46648" rIns="93296" bIns="4664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779D419-0DB3-B140-8BF0-D6AC6B4E6363}"/>
                </a:ext>
              </a:extLst>
            </p:cNvPr>
            <p:cNvSpPr txBox="1"/>
            <p:nvPr/>
          </p:nvSpPr>
          <p:spPr>
            <a:xfrm>
              <a:off x="7944911" y="3678173"/>
              <a:ext cx="532256" cy="315026"/>
            </a:xfrm>
            <a:prstGeom prst="rect">
              <a:avLst/>
            </a:prstGeom>
            <a:noFill/>
          </p:spPr>
          <p:txBody>
            <a:bodyPr wrap="square" lIns="36731" tIns="36731" rIns="0" bIns="46648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5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Решение </a:t>
              </a:r>
              <a:br>
                <a:rPr lang="ru-RU" sz="5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5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 завершении проекта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D33B196D-2151-9F46-B78E-9505338AECF3}"/>
              </a:ext>
            </a:extLst>
          </p:cNvPr>
          <p:cNvSpPr txBox="1"/>
          <p:nvPr/>
        </p:nvSpPr>
        <p:spPr>
          <a:xfrm>
            <a:off x="8594201" y="3532704"/>
            <a:ext cx="402454" cy="268859"/>
          </a:xfrm>
          <a:prstGeom prst="rect">
            <a:avLst/>
          </a:prstGeom>
          <a:noFill/>
        </p:spPr>
        <p:txBody>
          <a:bodyPr wrap="square" lIns="36731" tIns="36731" rIns="0" bIns="46648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br>
              <a:rPr lang="ru-RU" sz="4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закрытии проекта</a:t>
            </a:r>
          </a:p>
        </p:txBody>
      </p:sp>
      <p:sp>
        <p:nvSpPr>
          <p:cNvPr id="74" name="Равнобедренный треугольник 27">
            <a:extLst>
              <a:ext uri="{FF2B5EF4-FFF2-40B4-BE49-F238E27FC236}">
                <a16:creationId xmlns:a16="http://schemas.microsoft.com/office/drawing/2014/main" id="{0C19E683-C0E7-DC4E-832E-709D4D1AF751}"/>
              </a:ext>
            </a:extLst>
          </p:cNvPr>
          <p:cNvSpPr/>
          <p:nvPr/>
        </p:nvSpPr>
        <p:spPr>
          <a:xfrm>
            <a:off x="3321763" y="3227687"/>
            <a:ext cx="131423" cy="136492"/>
          </a:xfrm>
          <a:prstGeom prst="triangle">
            <a:avLst/>
          </a:prstGeom>
          <a:noFill/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99F504DB-25EE-9A4F-873C-B9A598A65D6F}"/>
              </a:ext>
            </a:extLst>
          </p:cNvPr>
          <p:cNvSpPr/>
          <p:nvPr/>
        </p:nvSpPr>
        <p:spPr>
          <a:xfrm>
            <a:off x="3030145" y="3378159"/>
            <a:ext cx="714380" cy="182408"/>
          </a:xfrm>
          <a:prstGeom prst="rect">
            <a:avLst/>
          </a:prstGeom>
          <a:solidFill>
            <a:schemeClr val="bg1"/>
          </a:solidFill>
          <a:ln w="95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07/21</a:t>
            </a: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915943A1-F391-A94D-B54F-295A5B879B92}"/>
              </a:ext>
            </a:extLst>
          </p:cNvPr>
          <p:cNvCxnSpPr/>
          <p:nvPr/>
        </p:nvCxnSpPr>
        <p:spPr>
          <a:xfrm>
            <a:off x="3400361" y="1588626"/>
            <a:ext cx="0" cy="1620000"/>
          </a:xfrm>
          <a:prstGeom prst="line">
            <a:avLst/>
          </a:prstGeom>
          <a:ln w="3175">
            <a:solidFill>
              <a:schemeClr val="bg2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9DA0C54A-C26C-624A-8F03-694FC12560C5}"/>
              </a:ext>
            </a:extLst>
          </p:cNvPr>
          <p:cNvCxnSpPr>
            <a:cxnSpLocks/>
          </p:cNvCxnSpPr>
          <p:nvPr/>
        </p:nvCxnSpPr>
        <p:spPr>
          <a:xfrm>
            <a:off x="0" y="4418757"/>
            <a:ext cx="9119088" cy="0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0CCA88D7-94CF-6842-B2C4-3A24EC9ED848}"/>
              </a:ext>
            </a:extLst>
          </p:cNvPr>
          <p:cNvSpPr/>
          <p:nvPr/>
        </p:nvSpPr>
        <p:spPr>
          <a:xfrm>
            <a:off x="1115616" y="4818236"/>
            <a:ext cx="7787928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ADD454EC-0CB1-3541-8D21-9E1E7A0295C6}"/>
              </a:ext>
            </a:extLst>
          </p:cNvPr>
          <p:cNvSpPr/>
          <p:nvPr/>
        </p:nvSpPr>
        <p:spPr>
          <a:xfrm>
            <a:off x="4296551" y="6042372"/>
            <a:ext cx="4704605" cy="144016"/>
          </a:xfrm>
          <a:prstGeom prst="rect">
            <a:avLst/>
          </a:prstGeom>
          <a:solidFill>
            <a:srgbClr val="00B0F0"/>
          </a:solidFill>
          <a:ln w="9525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37F36CA3-9F13-2541-BC8D-41C089C6D9DF}"/>
              </a:ext>
            </a:extLst>
          </p:cNvPr>
          <p:cNvGrpSpPr/>
          <p:nvPr/>
        </p:nvGrpSpPr>
        <p:grpSpPr>
          <a:xfrm>
            <a:off x="2981844" y="4572401"/>
            <a:ext cx="1146275" cy="693360"/>
            <a:chOff x="1689963" y="4407301"/>
            <a:chExt cx="1146275" cy="693360"/>
          </a:xfrm>
        </p:grpSpPr>
        <p:sp>
          <p:nvSpPr>
            <p:cNvPr id="81" name="Равнобедренный треугольник 76">
              <a:extLst>
                <a:ext uri="{FF2B5EF4-FFF2-40B4-BE49-F238E27FC236}">
                  <a16:creationId xmlns:a16="http://schemas.microsoft.com/office/drawing/2014/main" id="{F81E1348-23EE-1645-91EA-CDECA2558735}"/>
                </a:ext>
              </a:extLst>
            </p:cNvPr>
            <p:cNvSpPr/>
            <p:nvPr/>
          </p:nvSpPr>
          <p:spPr>
            <a:xfrm rot="10800000">
              <a:off x="2163361" y="4588652"/>
              <a:ext cx="131409" cy="13649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3296" tIns="46648" rIns="93296" bIns="4664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E6E93DA-561F-4C4F-A18B-CD0D820EADAB}"/>
                </a:ext>
              </a:extLst>
            </p:cNvPr>
            <p:cNvSpPr txBox="1"/>
            <p:nvPr/>
          </p:nvSpPr>
          <p:spPr>
            <a:xfrm>
              <a:off x="1689963" y="4792884"/>
              <a:ext cx="1146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Решение о реализации проекта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4210211-41A1-3D42-9038-790E992BCB0B}"/>
                </a:ext>
              </a:extLst>
            </p:cNvPr>
            <p:cNvSpPr txBox="1"/>
            <p:nvPr/>
          </p:nvSpPr>
          <p:spPr>
            <a:xfrm>
              <a:off x="1779921" y="4407301"/>
              <a:ext cx="9372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07/21</a:t>
              </a: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F080BB37-4569-A946-83CE-9A883B45FC84}"/>
              </a:ext>
            </a:extLst>
          </p:cNvPr>
          <p:cNvGrpSpPr/>
          <p:nvPr/>
        </p:nvGrpSpPr>
        <p:grpSpPr>
          <a:xfrm>
            <a:off x="5000640" y="4571573"/>
            <a:ext cx="1285884" cy="685842"/>
            <a:chOff x="3630624" y="4407087"/>
            <a:chExt cx="1285884" cy="685842"/>
          </a:xfrm>
        </p:grpSpPr>
        <p:sp>
          <p:nvSpPr>
            <p:cNvPr id="85" name="Равнобедренный треугольник 77">
              <a:extLst>
                <a:ext uri="{FF2B5EF4-FFF2-40B4-BE49-F238E27FC236}">
                  <a16:creationId xmlns:a16="http://schemas.microsoft.com/office/drawing/2014/main" id="{46BB2BAC-BBF5-AC4B-83AD-86CD21555B95}"/>
                </a:ext>
              </a:extLst>
            </p:cNvPr>
            <p:cNvSpPr/>
            <p:nvPr/>
          </p:nvSpPr>
          <p:spPr>
            <a:xfrm rot="10800000">
              <a:off x="4187768" y="4604577"/>
              <a:ext cx="131409" cy="13649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3296" tIns="46648" rIns="93296" bIns="4664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3F1098D-BD43-5746-9A8D-289B24669301}"/>
                </a:ext>
              </a:extLst>
            </p:cNvPr>
            <p:cNvSpPr txBox="1"/>
            <p:nvPr/>
          </p:nvSpPr>
          <p:spPr>
            <a:xfrm>
              <a:off x="3630624" y="4785152"/>
              <a:ext cx="1285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Заключение договора на финансирование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8AA0DC8-30B6-5049-B3C5-4CEBFC3729E9}"/>
                </a:ext>
              </a:extLst>
            </p:cNvPr>
            <p:cNvSpPr txBox="1"/>
            <p:nvPr/>
          </p:nvSpPr>
          <p:spPr>
            <a:xfrm>
              <a:off x="3788475" y="4407087"/>
              <a:ext cx="9372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12/21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4BE394E0-D607-DC41-A1A7-1F92725D5E9F}"/>
              </a:ext>
            </a:extLst>
          </p:cNvPr>
          <p:cNvGrpSpPr/>
          <p:nvPr/>
        </p:nvGrpSpPr>
        <p:grpSpPr>
          <a:xfrm>
            <a:off x="4898703" y="5198024"/>
            <a:ext cx="3567540" cy="695508"/>
            <a:chOff x="823481" y="5035394"/>
            <a:chExt cx="3585455" cy="695508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927ACD23-2734-0A43-9521-F99FE0ECEF4A}"/>
                </a:ext>
              </a:extLst>
            </p:cNvPr>
            <p:cNvSpPr/>
            <p:nvPr/>
          </p:nvSpPr>
          <p:spPr>
            <a:xfrm>
              <a:off x="1152599" y="5293610"/>
              <a:ext cx="3256337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Равнобедренный треугольник 78">
              <a:extLst>
                <a:ext uri="{FF2B5EF4-FFF2-40B4-BE49-F238E27FC236}">
                  <a16:creationId xmlns:a16="http://schemas.microsoft.com/office/drawing/2014/main" id="{8B146B1D-48E6-0E43-BBD6-99276CF09AD5}"/>
                </a:ext>
              </a:extLst>
            </p:cNvPr>
            <p:cNvSpPr/>
            <p:nvPr/>
          </p:nvSpPr>
          <p:spPr>
            <a:xfrm rot="10800000">
              <a:off x="3610609" y="5225364"/>
              <a:ext cx="131409" cy="13649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3296" tIns="46648" rIns="93296" bIns="4664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Равнобедренный треугольник 81">
              <a:extLst>
                <a:ext uri="{FF2B5EF4-FFF2-40B4-BE49-F238E27FC236}">
                  <a16:creationId xmlns:a16="http://schemas.microsoft.com/office/drawing/2014/main" id="{26DD92F3-DFCF-6A40-B4DE-6C6950C43892}"/>
                </a:ext>
              </a:extLst>
            </p:cNvPr>
            <p:cNvSpPr/>
            <p:nvPr/>
          </p:nvSpPr>
          <p:spPr>
            <a:xfrm rot="10800000">
              <a:off x="1481354" y="5218841"/>
              <a:ext cx="131409" cy="13649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3296" tIns="46648" rIns="93296" bIns="4664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414827F-C787-2846-A56F-70B5F4EC8BCA}"/>
                </a:ext>
              </a:extLst>
            </p:cNvPr>
            <p:cNvSpPr txBox="1"/>
            <p:nvPr/>
          </p:nvSpPr>
          <p:spPr>
            <a:xfrm>
              <a:off x="823481" y="5379548"/>
              <a:ext cx="1430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Заключение договора с  Поставщиком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76BEB13-470C-D64D-8180-B280E25E94B7}"/>
                </a:ext>
              </a:extLst>
            </p:cNvPr>
            <p:cNvSpPr txBox="1"/>
            <p:nvPr/>
          </p:nvSpPr>
          <p:spPr>
            <a:xfrm>
              <a:off x="1119431" y="5045274"/>
              <a:ext cx="9372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12/21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26C8649-641E-BC42-AE68-5F6ADDE439F2}"/>
                </a:ext>
              </a:extLst>
            </p:cNvPr>
            <p:cNvSpPr txBox="1"/>
            <p:nvPr/>
          </p:nvSpPr>
          <p:spPr>
            <a:xfrm>
              <a:off x="3264826" y="5423125"/>
              <a:ext cx="731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Приёмка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7532BAC-5B39-2747-A93F-6706AD463E21}"/>
                </a:ext>
              </a:extLst>
            </p:cNvPr>
            <p:cNvSpPr txBox="1"/>
            <p:nvPr/>
          </p:nvSpPr>
          <p:spPr>
            <a:xfrm>
              <a:off x="3439836" y="5035394"/>
              <a:ext cx="47295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11/24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A36E503-AB22-0649-8C2B-EBEE24929B4D}"/>
              </a:ext>
            </a:extLst>
          </p:cNvPr>
          <p:cNvGrpSpPr/>
          <p:nvPr/>
        </p:nvGrpSpPr>
        <p:grpSpPr>
          <a:xfrm>
            <a:off x="5160112" y="5823317"/>
            <a:ext cx="983524" cy="757069"/>
            <a:chOff x="4708243" y="5618432"/>
            <a:chExt cx="983524" cy="757069"/>
          </a:xfrm>
        </p:grpSpPr>
        <p:sp>
          <p:nvSpPr>
            <p:cNvPr id="97" name="Равнобедренный треугольник 79">
              <a:extLst>
                <a:ext uri="{FF2B5EF4-FFF2-40B4-BE49-F238E27FC236}">
                  <a16:creationId xmlns:a16="http://schemas.microsoft.com/office/drawing/2014/main" id="{62C5CFD2-451F-6941-9D8A-52B24D283C51}"/>
                </a:ext>
              </a:extLst>
            </p:cNvPr>
            <p:cNvSpPr/>
            <p:nvPr/>
          </p:nvSpPr>
          <p:spPr>
            <a:xfrm rot="10800000">
              <a:off x="5121940" y="5806265"/>
              <a:ext cx="131409" cy="13649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3296" tIns="46648" rIns="93296" bIns="4664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F585CCC-3864-E646-A033-88CD10EC40FB}"/>
                </a:ext>
              </a:extLst>
            </p:cNvPr>
            <p:cNvSpPr txBox="1"/>
            <p:nvPr/>
          </p:nvSpPr>
          <p:spPr>
            <a:xfrm>
              <a:off x="4708243" y="5960003"/>
              <a:ext cx="98352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Заключение договора </a:t>
              </a:r>
              <a:b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Заказчиком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4582775-C0D4-F444-AD3E-F52CC44E6C18}"/>
                </a:ext>
              </a:extLst>
            </p:cNvPr>
            <p:cNvSpPr txBox="1"/>
            <p:nvPr/>
          </p:nvSpPr>
          <p:spPr>
            <a:xfrm>
              <a:off x="4741595" y="5618432"/>
              <a:ext cx="9372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12/21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71A38BC8-5006-8842-A696-B5F1A46F0310}"/>
              </a:ext>
            </a:extLst>
          </p:cNvPr>
          <p:cNvGrpSpPr/>
          <p:nvPr/>
        </p:nvGrpSpPr>
        <p:grpSpPr>
          <a:xfrm>
            <a:off x="7181870" y="5813345"/>
            <a:ext cx="1106171" cy="675952"/>
            <a:chOff x="6040450" y="5648245"/>
            <a:chExt cx="1106171" cy="675952"/>
          </a:xfrm>
        </p:grpSpPr>
        <p:sp>
          <p:nvSpPr>
            <p:cNvPr id="101" name="Равнобедренный треугольник 80">
              <a:extLst>
                <a:ext uri="{FF2B5EF4-FFF2-40B4-BE49-F238E27FC236}">
                  <a16:creationId xmlns:a16="http://schemas.microsoft.com/office/drawing/2014/main" id="{37A55BC2-DA31-A048-AEF2-18BD80276915}"/>
                </a:ext>
              </a:extLst>
            </p:cNvPr>
            <p:cNvSpPr/>
            <p:nvPr/>
          </p:nvSpPr>
          <p:spPr>
            <a:xfrm rot="10800000">
              <a:off x="6584087" y="5815941"/>
              <a:ext cx="131409" cy="13649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3296" tIns="46648" rIns="93296" bIns="4664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B57578B-3960-DC45-AFA9-3AA67458D80E}"/>
                </a:ext>
              </a:extLst>
            </p:cNvPr>
            <p:cNvSpPr txBox="1"/>
            <p:nvPr/>
          </p:nvSpPr>
          <p:spPr>
            <a:xfrm>
              <a:off x="6040450" y="6016420"/>
              <a:ext cx="1028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Начало производства 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1DEB772-51CD-B94B-91D3-8C67B2342D1D}"/>
                </a:ext>
              </a:extLst>
            </p:cNvPr>
            <p:cNvSpPr txBox="1"/>
            <p:nvPr/>
          </p:nvSpPr>
          <p:spPr>
            <a:xfrm>
              <a:off x="6209417" y="5648245"/>
              <a:ext cx="9372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01/25</a:t>
              </a:r>
            </a:p>
          </p:txBody>
        </p:sp>
      </p:grpSp>
      <p:graphicFrame>
        <p:nvGraphicFramePr>
          <p:cNvPr id="104" name="Таблица 103">
            <a:extLst>
              <a:ext uri="{FF2B5EF4-FFF2-40B4-BE49-F238E27FC236}">
                <a16:creationId xmlns:a16="http://schemas.microsoft.com/office/drawing/2014/main" id="{2A76B33C-ECFF-6D43-9889-03B9B4791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35508"/>
              </p:ext>
            </p:extLst>
          </p:nvPr>
        </p:nvGraphicFramePr>
        <p:xfrm>
          <a:off x="155721" y="857657"/>
          <a:ext cx="8613611" cy="466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1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58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6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3243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 г.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93303" marR="93303" marT="46649" marB="46649"/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93303" marR="93303" marT="46649" marB="46649"/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93303" marR="93303" marT="46649" marB="4664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2021 г.</a:t>
                      </a:r>
                    </a:p>
                  </a:txBody>
                  <a:tcPr marL="93303" marR="93303" marT="46649" marB="46649"/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93303" marR="93303" marT="46649" marB="46649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</a:t>
                      </a:r>
                      <a:r>
                        <a:rPr lang="ru-RU" sz="900" baseline="0" dirty="0"/>
                        <a:t> – 2030 гг.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93303" marR="93303" marT="46649" marB="46649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93303" marR="93303" marT="46649" marB="46649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93303" marR="93303" marT="46649" marB="46649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2030</a:t>
                      </a:r>
                    </a:p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– 2060 </a:t>
                      </a:r>
                    </a:p>
                  </a:txBody>
                  <a:tcPr marL="93303" marR="93303" marT="46649" marB="466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24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2 кв.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</a:rPr>
                        <a:t> кв.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4 кв.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1-2 кв.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3-4 кв.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2019 - 2023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2025-2026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93303" marR="93303" marT="46649" marB="466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5" name="Таблица 104">
            <a:extLst>
              <a:ext uri="{FF2B5EF4-FFF2-40B4-BE49-F238E27FC236}">
                <a16:creationId xmlns:a16="http://schemas.microsoft.com/office/drawing/2014/main" id="{5C4EBFD3-93F0-7343-A82F-AB47CF503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60672"/>
              </p:ext>
            </p:extLst>
          </p:nvPr>
        </p:nvGraphicFramePr>
        <p:xfrm>
          <a:off x="76049" y="4814145"/>
          <a:ext cx="928662" cy="1643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69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проектом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Техническое наблюдение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9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Эксплуатация по договору</a:t>
                      </a:r>
                      <a:r>
                        <a:rPr lang="ru-RU" sz="8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8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8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Заказчиком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6" name="Равнобедренный треугольник 102">
            <a:extLst>
              <a:ext uri="{FF2B5EF4-FFF2-40B4-BE49-F238E27FC236}">
                <a16:creationId xmlns:a16="http://schemas.microsoft.com/office/drawing/2014/main" id="{83186377-D875-8249-B560-F9B3978CE116}"/>
              </a:ext>
            </a:extLst>
          </p:cNvPr>
          <p:cNvSpPr/>
          <p:nvPr/>
        </p:nvSpPr>
        <p:spPr>
          <a:xfrm rot="10800000">
            <a:off x="8333507" y="5383252"/>
            <a:ext cx="105115" cy="136492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9208364-EF26-9240-9829-A77C413398F0}"/>
              </a:ext>
            </a:extLst>
          </p:cNvPr>
          <p:cNvSpPr txBox="1"/>
          <p:nvPr/>
        </p:nvSpPr>
        <p:spPr>
          <a:xfrm>
            <a:off x="7858149" y="5573215"/>
            <a:ext cx="10580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Приёмка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334FCE9-4A57-F843-9894-C69EFD85A8B5}"/>
              </a:ext>
            </a:extLst>
          </p:cNvPr>
          <p:cNvSpPr txBox="1"/>
          <p:nvPr/>
        </p:nvSpPr>
        <p:spPr>
          <a:xfrm>
            <a:off x="8177676" y="5212282"/>
            <a:ext cx="7496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11/26</a:t>
            </a:r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6E71EF49-DC14-314C-9D4E-2120F922EB1F}"/>
              </a:ext>
            </a:extLst>
          </p:cNvPr>
          <p:cNvGrpSpPr/>
          <p:nvPr/>
        </p:nvGrpSpPr>
        <p:grpSpPr>
          <a:xfrm>
            <a:off x="8001024" y="5806653"/>
            <a:ext cx="1073158" cy="685628"/>
            <a:chOff x="6286512" y="5638569"/>
            <a:chExt cx="1073158" cy="685628"/>
          </a:xfrm>
        </p:grpSpPr>
        <p:sp>
          <p:nvSpPr>
            <p:cNvPr id="110" name="Равнобедренный треугольник 116">
              <a:extLst>
                <a:ext uri="{FF2B5EF4-FFF2-40B4-BE49-F238E27FC236}">
                  <a16:creationId xmlns:a16="http://schemas.microsoft.com/office/drawing/2014/main" id="{BB9EA16C-CE6D-7E4A-B82C-3120C5C77724}"/>
                </a:ext>
              </a:extLst>
            </p:cNvPr>
            <p:cNvSpPr/>
            <p:nvPr/>
          </p:nvSpPr>
          <p:spPr>
            <a:xfrm rot="10800000">
              <a:off x="6724110" y="5806265"/>
              <a:ext cx="131409" cy="13649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3296" tIns="46648" rIns="93296" bIns="4664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220D99D-4E30-EA4A-8705-2BF4CC449373}"/>
                </a:ext>
              </a:extLst>
            </p:cNvPr>
            <p:cNvSpPr txBox="1"/>
            <p:nvPr/>
          </p:nvSpPr>
          <p:spPr>
            <a:xfrm>
              <a:off x="6286512" y="6016420"/>
              <a:ext cx="107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Начало производства 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F80F312-3FB2-E544-AD46-30004AAF5E90}"/>
                </a:ext>
              </a:extLst>
            </p:cNvPr>
            <p:cNvSpPr txBox="1"/>
            <p:nvPr/>
          </p:nvSpPr>
          <p:spPr>
            <a:xfrm>
              <a:off x="6351028" y="5638569"/>
              <a:ext cx="9372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01/27</a:t>
              </a: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0C2EB99C-A8F2-5D4B-AAB3-B47D7ABABBE3}"/>
              </a:ext>
            </a:extLst>
          </p:cNvPr>
          <p:cNvGrpSpPr/>
          <p:nvPr/>
        </p:nvGrpSpPr>
        <p:grpSpPr>
          <a:xfrm>
            <a:off x="2071596" y="4562415"/>
            <a:ext cx="1134233" cy="802721"/>
            <a:chOff x="2071596" y="4397315"/>
            <a:chExt cx="1134233" cy="802721"/>
          </a:xfrm>
        </p:grpSpPr>
        <p:sp>
          <p:nvSpPr>
            <p:cNvPr id="114" name="Равнобедренный треугольник 107">
              <a:extLst>
                <a:ext uri="{FF2B5EF4-FFF2-40B4-BE49-F238E27FC236}">
                  <a16:creationId xmlns:a16="http://schemas.microsoft.com/office/drawing/2014/main" id="{AA7A3D8E-24F7-E84C-9A85-366F926C432F}"/>
                </a:ext>
              </a:extLst>
            </p:cNvPr>
            <p:cNvSpPr/>
            <p:nvPr/>
          </p:nvSpPr>
          <p:spPr>
            <a:xfrm rot="10800000">
              <a:off x="2680836" y="4579754"/>
              <a:ext cx="149607" cy="147704"/>
            </a:xfrm>
            <a:prstGeom prst="triangle">
              <a:avLst/>
            </a:prstGeom>
            <a:solidFill>
              <a:schemeClr val="accent4"/>
            </a:solidFill>
            <a:ln w="9525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3296" tIns="46648" rIns="93296" bIns="46648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7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E0F9635-D3EC-C140-A656-2802D983BE99}"/>
                </a:ext>
              </a:extLst>
            </p:cNvPr>
            <p:cNvSpPr txBox="1"/>
            <p:nvPr/>
          </p:nvSpPr>
          <p:spPr>
            <a:xfrm>
              <a:off x="2071596" y="4784538"/>
              <a:ext cx="113423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Решение о необходимости реализации проекта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5062FC3-714B-5445-A9E4-40550CDFEB94}"/>
                </a:ext>
              </a:extLst>
            </p:cNvPr>
            <p:cNvSpPr txBox="1"/>
            <p:nvPr/>
          </p:nvSpPr>
          <p:spPr>
            <a:xfrm>
              <a:off x="2491200" y="4397315"/>
              <a:ext cx="5369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07/21</a:t>
              </a:r>
            </a:p>
          </p:txBody>
        </p:sp>
      </p:grpSp>
      <p:sp>
        <p:nvSpPr>
          <p:cNvPr id="117" name="Заголовок 2">
            <a:extLst>
              <a:ext uri="{FF2B5EF4-FFF2-40B4-BE49-F238E27FC236}">
                <a16:creationId xmlns:a16="http://schemas.microsoft.com/office/drawing/2014/main" id="{90620384-4822-DE48-9E54-35F110408D70}"/>
              </a:ext>
            </a:extLst>
          </p:cNvPr>
          <p:cNvSpPr txBox="1">
            <a:spLocks/>
          </p:cNvSpPr>
          <p:nvPr/>
        </p:nvSpPr>
        <p:spPr>
          <a:xfrm>
            <a:off x="103709" y="197734"/>
            <a:ext cx="7886700" cy="39469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ДИРЕКТИВНЫЙ ГРАФИК ВЕРХНЕГО УРОВНЯ </a:t>
            </a:r>
            <a:r>
              <a:rPr lang="ru-RU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Номер слайда 1">
            <a:extLst>
              <a:ext uri="{FF2B5EF4-FFF2-40B4-BE49-F238E27FC236}">
                <a16:creationId xmlns:a16="http://schemas.microsoft.com/office/drawing/2014/main" id="{F708A464-A407-604C-8D69-E2E046FD21BA}"/>
              </a:ext>
            </a:extLst>
          </p:cNvPr>
          <p:cNvSpPr txBox="1">
            <a:spLocks noGrp="1"/>
          </p:cNvSpPr>
          <p:nvPr/>
        </p:nvSpPr>
        <p:spPr bwMode="auto">
          <a:xfrm>
            <a:off x="8559800" y="6565899"/>
            <a:ext cx="521050" cy="15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652022"/>
            <a:fld id="{8596A320-365C-4C9A-BA6D-1173BABF811E}" type="slidenum">
              <a:rPr lang="ru-RU" sz="1714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r" defTabSz="652022"/>
              <a:t>11</a:t>
            </a:fld>
            <a:endParaRPr lang="ru-RU" sz="171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6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7AD3A2-948B-F645-AA35-A16CF5539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51871">
            <a:off x="5063689" y="1758608"/>
            <a:ext cx="3599213" cy="3599213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 idx="4294967295"/>
          </p:nvPr>
        </p:nvSpPr>
        <p:spPr>
          <a:xfrm>
            <a:off x="177168" y="221731"/>
            <a:ext cx="7857354" cy="3416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РЕЗЮМЕ ПРОЕКТА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144899" y="1361921"/>
            <a:ext cx="7532146" cy="590458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endParaRPr lang="e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36530213-7C09-734C-BFE4-B33E74A42AF9}"/>
              </a:ext>
            </a:extLst>
          </p:cNvPr>
          <p:cNvSpPr txBox="1">
            <a:spLocks/>
          </p:cNvSpPr>
          <p:nvPr/>
        </p:nvSpPr>
        <p:spPr>
          <a:xfrm>
            <a:off x="1138772" y="1069102"/>
            <a:ext cx="2366131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 ПРОЕКТА</a:t>
            </a:r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5350AF35-E5F4-AA4A-912C-5FB7FDF5AA3A}"/>
              </a:ext>
            </a:extLst>
          </p:cNvPr>
          <p:cNvSpPr txBox="1">
            <a:spLocks/>
          </p:cNvSpPr>
          <p:nvPr/>
        </p:nvSpPr>
        <p:spPr>
          <a:xfrm>
            <a:off x="1155073" y="2076026"/>
            <a:ext cx="2366131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91E6C28-07EC-1A4D-86FE-D4651FFFD1E5}"/>
              </a:ext>
            </a:extLst>
          </p:cNvPr>
          <p:cNvSpPr txBox="1"/>
          <p:nvPr/>
        </p:nvSpPr>
        <p:spPr>
          <a:xfrm>
            <a:off x="1144899" y="2373010"/>
            <a:ext cx="7532146" cy="590458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endParaRPr lang="e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itle 1">
            <a:extLst>
              <a:ext uri="{FF2B5EF4-FFF2-40B4-BE49-F238E27FC236}">
                <a16:creationId xmlns:a16="http://schemas.microsoft.com/office/drawing/2014/main" id="{FACB074A-1CCF-6B4F-B6C1-C638A7DFE41F}"/>
              </a:ext>
            </a:extLst>
          </p:cNvPr>
          <p:cNvSpPr txBox="1">
            <a:spLocks/>
          </p:cNvSpPr>
          <p:nvPr/>
        </p:nvSpPr>
        <p:spPr>
          <a:xfrm>
            <a:off x="1155073" y="3082841"/>
            <a:ext cx="2366131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СРОКИ РЕАЛИЗАЦИИ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992B4D8-4DB2-8241-81F5-B9E925BDAF96}"/>
              </a:ext>
            </a:extLst>
          </p:cNvPr>
          <p:cNvSpPr txBox="1"/>
          <p:nvPr/>
        </p:nvSpPr>
        <p:spPr>
          <a:xfrm>
            <a:off x="1144899" y="3379825"/>
            <a:ext cx="7532146" cy="352408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endParaRPr lang="e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itle 1">
            <a:extLst>
              <a:ext uri="{FF2B5EF4-FFF2-40B4-BE49-F238E27FC236}">
                <a16:creationId xmlns:a16="http://schemas.microsoft.com/office/drawing/2014/main" id="{1629A1E4-B8B4-6749-ACE3-D875D0BEA1C3}"/>
              </a:ext>
            </a:extLst>
          </p:cNvPr>
          <p:cNvSpPr txBox="1">
            <a:spLocks/>
          </p:cNvSpPr>
          <p:nvPr/>
        </p:nvSpPr>
        <p:spPr>
          <a:xfrm>
            <a:off x="1155073" y="4849879"/>
            <a:ext cx="4818211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ЭКОНОМИЧЕСКИЕ ПОКАЗАТЕЛИ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E7B39B0-4F5C-274A-B980-5114C15DFB95}"/>
              </a:ext>
            </a:extLst>
          </p:cNvPr>
          <p:cNvSpPr txBox="1"/>
          <p:nvPr/>
        </p:nvSpPr>
        <p:spPr>
          <a:xfrm>
            <a:off x="1144899" y="5146863"/>
            <a:ext cx="7532146" cy="590458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endParaRPr lang="e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itle 1">
            <a:extLst>
              <a:ext uri="{FF2B5EF4-FFF2-40B4-BE49-F238E27FC236}">
                <a16:creationId xmlns:a16="http://schemas.microsoft.com/office/drawing/2014/main" id="{37FD4C0E-12B2-B34C-9F04-0BEFA448EE28}"/>
              </a:ext>
            </a:extLst>
          </p:cNvPr>
          <p:cNvSpPr txBox="1">
            <a:spLocks/>
          </p:cNvSpPr>
          <p:nvPr/>
        </p:nvSpPr>
        <p:spPr>
          <a:xfrm>
            <a:off x="1155073" y="5938144"/>
            <a:ext cx="2366131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БЮДЖЕТ ПРОЕКТА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9D0D95F-02DE-0B46-BF63-87DCD8589FD3}"/>
              </a:ext>
            </a:extLst>
          </p:cNvPr>
          <p:cNvSpPr txBox="1"/>
          <p:nvPr/>
        </p:nvSpPr>
        <p:spPr>
          <a:xfrm>
            <a:off x="1144899" y="6235128"/>
            <a:ext cx="7532146" cy="590458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endParaRPr lang="e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1EAF52F0-480C-5B4E-9129-367F6EDCC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205" y="1069102"/>
            <a:ext cx="558933" cy="55893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C2903FE-9BB2-FD42-B89D-1D920B91C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0791" y="3139120"/>
            <a:ext cx="494464" cy="49446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661B15F-BA76-F043-9542-97C8398511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916" y="2121948"/>
            <a:ext cx="468299" cy="46829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113400F-2891-B349-973E-F2BAFF2C36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5660" y="5885531"/>
            <a:ext cx="699192" cy="69919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E7FD7BE-D89B-2D47-8049-0DAC7F3FA4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6956" y="4950396"/>
            <a:ext cx="468299" cy="468299"/>
          </a:xfrm>
          <a:prstGeom prst="rect">
            <a:avLst/>
          </a:prstGeom>
        </p:spPr>
      </p:pic>
      <p:sp>
        <p:nvSpPr>
          <p:cNvPr id="146" name="Номер слайда 1">
            <a:extLst>
              <a:ext uri="{FF2B5EF4-FFF2-40B4-BE49-F238E27FC236}">
                <a16:creationId xmlns:a16="http://schemas.microsoft.com/office/drawing/2014/main" id="{73F80BBD-489D-194C-9B91-E24184052BE6}"/>
              </a:ext>
            </a:extLst>
          </p:cNvPr>
          <p:cNvSpPr txBox="1">
            <a:spLocks noGrp="1"/>
          </p:cNvSpPr>
          <p:nvPr/>
        </p:nvSpPr>
        <p:spPr bwMode="auto">
          <a:xfrm>
            <a:off x="8669234" y="6530683"/>
            <a:ext cx="411616" cy="1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652022"/>
            <a:fld id="{8596A320-365C-4C9A-BA6D-1173BABF811E}" type="slidenum">
              <a:rPr lang="ru-RU" sz="1714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r" defTabSz="652022"/>
              <a:t>2</a:t>
            </a:fld>
            <a:endParaRPr lang="ru-RU" sz="171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47" name="Title 1">
            <a:extLst>
              <a:ext uri="{FF2B5EF4-FFF2-40B4-BE49-F238E27FC236}">
                <a16:creationId xmlns:a16="http://schemas.microsoft.com/office/drawing/2014/main" id="{7E5D399E-E420-7F43-ABED-107B081B5639}"/>
              </a:ext>
            </a:extLst>
          </p:cNvPr>
          <p:cNvSpPr txBox="1">
            <a:spLocks/>
          </p:cNvSpPr>
          <p:nvPr/>
        </p:nvSpPr>
        <p:spPr>
          <a:xfrm>
            <a:off x="1155073" y="3975906"/>
            <a:ext cx="4818211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УРОВЕНЬ ГОТОВНОСТИ ТЕХНОЛОГИИ ПРОЕКТА (</a:t>
            </a:r>
            <a:r>
              <a:rPr lang="en" sz="1200" b="1" dirty="0">
                <a:latin typeface="Arial" panose="020B0604020202020204" pitchFamily="34" charset="0"/>
                <a:cs typeface="Arial" panose="020B0604020202020204" pitchFamily="34" charset="0"/>
              </a:rPr>
              <a:t>TRL)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EA75EA3-AD37-2646-9D44-F5A0773C1399}"/>
              </a:ext>
            </a:extLst>
          </p:cNvPr>
          <p:cNvSpPr txBox="1"/>
          <p:nvPr/>
        </p:nvSpPr>
        <p:spPr>
          <a:xfrm>
            <a:off x="1144899" y="4272890"/>
            <a:ext cx="7532146" cy="469439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endParaRPr lang="e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3DC3934-D0CA-4645-BFB9-A9E90ADAFA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7776" y="4017293"/>
            <a:ext cx="469439" cy="46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Рисунок 528">
            <a:extLst>
              <a:ext uri="{FF2B5EF4-FFF2-40B4-BE49-F238E27FC236}">
                <a16:creationId xmlns:a16="http://schemas.microsoft.com/office/drawing/2014/main" id="{01EC3EC9-B5E7-F243-B57D-43174C4BC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02502">
            <a:off x="4247617" y="2085979"/>
            <a:ext cx="3782885" cy="3782885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 idx="4294967295"/>
          </p:nvPr>
        </p:nvSpPr>
        <p:spPr>
          <a:xfrm>
            <a:off x="200751" y="227810"/>
            <a:ext cx="7857354" cy="286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ПРОЕКТА И ОБОСНОВАНИЕ ЦЕЛЕСООБРАЗНОСТИ ЕГО РЕАЛИЗАЦИИ</a:t>
            </a:r>
          </a:p>
        </p:txBody>
      </p:sp>
      <p:sp>
        <p:nvSpPr>
          <p:cNvPr id="515" name="TextBox 514"/>
          <p:cNvSpPr txBox="1"/>
          <p:nvPr/>
        </p:nvSpPr>
        <p:spPr>
          <a:xfrm>
            <a:off x="200751" y="6481824"/>
            <a:ext cx="5107519" cy="33855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171450" indent="-171450">
              <a:buClr>
                <a:srgbClr val="0070C0"/>
              </a:buClr>
              <a:buSzPct val="160000"/>
              <a:buFont typeface="Системный шрифт, обычный"/>
              <a:buChar char="*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цели проекта-претендента на включение в Дорожную карту должны соответствовать </a:t>
            </a: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Указу № 204, СНТР, Соглашению, а также заявленным в Дорожной карте целевым показателям.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97607E-F1FB-3543-A16C-05971049A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7644" y="5144321"/>
            <a:ext cx="564305" cy="5643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6077D5-7D33-7A4F-A4A9-7B1B041DC8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097" y="2480161"/>
            <a:ext cx="564305" cy="5643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03A6D0-8A1B-714A-B6C0-E6D34F4795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8104" y="1164108"/>
            <a:ext cx="583845" cy="583845"/>
          </a:xfrm>
          <a:prstGeom prst="rect">
            <a:avLst/>
          </a:prstGeom>
        </p:spPr>
      </p:pic>
      <p:sp>
        <p:nvSpPr>
          <p:cNvPr id="518" name="TextBox 517">
            <a:extLst>
              <a:ext uri="{FF2B5EF4-FFF2-40B4-BE49-F238E27FC236}">
                <a16:creationId xmlns:a16="http://schemas.microsoft.com/office/drawing/2014/main" id="{B521B24D-45ED-564B-8C26-C6A14A33D0EC}"/>
              </a:ext>
            </a:extLst>
          </p:cNvPr>
          <p:cNvSpPr txBox="1"/>
          <p:nvPr/>
        </p:nvSpPr>
        <p:spPr>
          <a:xfrm>
            <a:off x="1189576" y="1456926"/>
            <a:ext cx="7534328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endParaRPr lang="e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9" name="Title 1">
            <a:extLst>
              <a:ext uri="{FF2B5EF4-FFF2-40B4-BE49-F238E27FC236}">
                <a16:creationId xmlns:a16="http://schemas.microsoft.com/office/drawing/2014/main" id="{9CDDC120-50AA-E342-94CF-FFFA62E25460}"/>
              </a:ext>
            </a:extLst>
          </p:cNvPr>
          <p:cNvSpPr txBox="1">
            <a:spLocks/>
          </p:cNvSpPr>
          <p:nvPr/>
        </p:nvSpPr>
        <p:spPr>
          <a:xfrm>
            <a:off x="1183449" y="1164108"/>
            <a:ext cx="3445099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МЕСТО РЕАЛИЗАЦИИ ПРОЕКТА</a:t>
            </a:r>
          </a:p>
        </p:txBody>
      </p:sp>
      <p:sp>
        <p:nvSpPr>
          <p:cNvPr id="520" name="Title 1">
            <a:extLst>
              <a:ext uri="{FF2B5EF4-FFF2-40B4-BE49-F238E27FC236}">
                <a16:creationId xmlns:a16="http://schemas.microsoft.com/office/drawing/2014/main" id="{C5610C58-0FB4-9047-8F8D-F2A32DE5792F}"/>
              </a:ext>
            </a:extLst>
          </p:cNvPr>
          <p:cNvSpPr txBox="1">
            <a:spLocks/>
          </p:cNvSpPr>
          <p:nvPr/>
        </p:nvSpPr>
        <p:spPr>
          <a:xfrm>
            <a:off x="1199750" y="2465331"/>
            <a:ext cx="4022564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ПРЕДПОСЫЛКИ К РЕАЛИЗАЦИИ ПРОЕКТА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ECAD4D4B-753C-8447-9421-E0925DE1C6A8}"/>
              </a:ext>
            </a:extLst>
          </p:cNvPr>
          <p:cNvSpPr txBox="1"/>
          <p:nvPr/>
        </p:nvSpPr>
        <p:spPr>
          <a:xfrm>
            <a:off x="1189576" y="2762314"/>
            <a:ext cx="7534328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endParaRPr lang="e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" name="Title 1">
            <a:extLst>
              <a:ext uri="{FF2B5EF4-FFF2-40B4-BE49-F238E27FC236}">
                <a16:creationId xmlns:a16="http://schemas.microsoft.com/office/drawing/2014/main" id="{F36E3426-7F22-064D-BAD1-79889C3E9107}"/>
              </a:ext>
            </a:extLst>
          </p:cNvPr>
          <p:cNvSpPr txBox="1">
            <a:spLocks/>
          </p:cNvSpPr>
          <p:nvPr/>
        </p:nvSpPr>
        <p:spPr>
          <a:xfrm>
            <a:off x="1199750" y="5092313"/>
            <a:ext cx="2366131" cy="3139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ЦЕЛИ И ЗАДАЧИ ПРОЕКТА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B0947EA7-A351-B945-AEA3-1C8EC3964073}"/>
              </a:ext>
            </a:extLst>
          </p:cNvPr>
          <p:cNvSpPr txBox="1"/>
          <p:nvPr/>
        </p:nvSpPr>
        <p:spPr>
          <a:xfrm>
            <a:off x="1189576" y="5389296"/>
            <a:ext cx="7534328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endParaRPr lang="e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6" name="Рисунок 525">
            <a:extLst>
              <a:ext uri="{FF2B5EF4-FFF2-40B4-BE49-F238E27FC236}">
                <a16:creationId xmlns:a16="http://schemas.microsoft.com/office/drawing/2014/main" id="{E121CD27-5FB1-5B43-9B20-54524B88BD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7644" y="3796229"/>
            <a:ext cx="583844" cy="583844"/>
          </a:xfrm>
          <a:prstGeom prst="rect">
            <a:avLst/>
          </a:prstGeom>
        </p:spPr>
      </p:pic>
      <p:sp>
        <p:nvSpPr>
          <p:cNvPr id="527" name="Title 1">
            <a:extLst>
              <a:ext uri="{FF2B5EF4-FFF2-40B4-BE49-F238E27FC236}">
                <a16:creationId xmlns:a16="http://schemas.microsoft.com/office/drawing/2014/main" id="{718CDE84-1229-294A-BC17-DBC85896478E}"/>
              </a:ext>
            </a:extLst>
          </p:cNvPr>
          <p:cNvSpPr txBox="1">
            <a:spLocks/>
          </p:cNvSpPr>
          <p:nvPr/>
        </p:nvSpPr>
        <p:spPr>
          <a:xfrm>
            <a:off x="1199750" y="3776674"/>
            <a:ext cx="4818211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 НЕОБХОДИМОСТИ РЕАЛИЗАЦИИ ПРОЕКТА</a:t>
            </a: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64E6E8E5-66A3-1C43-98AF-47CF3B00A178}"/>
              </a:ext>
            </a:extLst>
          </p:cNvPr>
          <p:cNvSpPr txBox="1"/>
          <p:nvPr/>
        </p:nvSpPr>
        <p:spPr>
          <a:xfrm>
            <a:off x="1189576" y="4073657"/>
            <a:ext cx="7534328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endParaRPr lang="e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0" name="Номер слайда 1">
            <a:extLst>
              <a:ext uri="{FF2B5EF4-FFF2-40B4-BE49-F238E27FC236}">
                <a16:creationId xmlns:a16="http://schemas.microsoft.com/office/drawing/2014/main" id="{E55DCC86-F4EE-D44E-AF80-E03D820046FD}"/>
              </a:ext>
            </a:extLst>
          </p:cNvPr>
          <p:cNvSpPr txBox="1">
            <a:spLocks noGrp="1"/>
          </p:cNvSpPr>
          <p:nvPr/>
        </p:nvSpPr>
        <p:spPr bwMode="auto">
          <a:xfrm>
            <a:off x="8669234" y="6530683"/>
            <a:ext cx="411616" cy="1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652022"/>
            <a:fld id="{8596A320-365C-4C9A-BA6D-1173BABF811E}" type="slidenum">
              <a:rPr lang="ru-RU" sz="1714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r" defTabSz="652022"/>
              <a:t>3</a:t>
            </a:fld>
            <a:endParaRPr lang="ru-RU" sz="171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1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0A7EA9-5133-BD4E-862E-BE676E9C1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59629">
            <a:off x="562507" y="1885136"/>
            <a:ext cx="3535876" cy="3535876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 idx="4294967295"/>
          </p:nvPr>
        </p:nvSpPr>
        <p:spPr>
          <a:xfrm>
            <a:off x="295751" y="209363"/>
            <a:ext cx="7857354" cy="3139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ПРОДУКТА ПРОЕКТА, СРАВНЕНИЕ С АНАЛОГАМИ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4FE05FE0-D2F9-9E41-99B0-C19450F730CA}"/>
              </a:ext>
            </a:extLst>
          </p:cNvPr>
          <p:cNvSpPr txBox="1">
            <a:spLocks noGrp="1"/>
          </p:cNvSpPr>
          <p:nvPr/>
        </p:nvSpPr>
        <p:spPr bwMode="auto">
          <a:xfrm>
            <a:off x="8669234" y="6530683"/>
            <a:ext cx="411616" cy="1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652022"/>
            <a:fld id="{8596A320-365C-4C9A-BA6D-1173BABF811E}" type="slidenum">
              <a:rPr lang="ru-RU" sz="1714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r" defTabSz="652022"/>
              <a:t>4</a:t>
            </a:fld>
            <a:endParaRPr lang="ru-RU" sz="171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DD7482-F26A-D14C-AA50-100FC7091E19}"/>
              </a:ext>
            </a:extLst>
          </p:cNvPr>
          <p:cNvSpPr txBox="1"/>
          <p:nvPr/>
        </p:nvSpPr>
        <p:spPr>
          <a:xfrm>
            <a:off x="295751" y="957606"/>
            <a:ext cx="2761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ПРОДУКТА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D1226-0215-6A4B-9C5C-5D65DEBB9917}"/>
              </a:ext>
            </a:extLst>
          </p:cNvPr>
          <p:cNvSpPr txBox="1"/>
          <p:nvPr/>
        </p:nvSpPr>
        <p:spPr>
          <a:xfrm>
            <a:off x="295751" y="1299247"/>
            <a:ext cx="3515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355E77-EB30-C848-9A63-C84DCB3C6DEC}"/>
              </a:ext>
            </a:extLst>
          </p:cNvPr>
          <p:cNvSpPr txBox="1"/>
          <p:nvPr/>
        </p:nvSpPr>
        <p:spPr>
          <a:xfrm>
            <a:off x="295751" y="2296564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СВОЙСТВА ПРОДУКТА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5C6CC3-DBFF-B642-B097-7D893D86F2F2}"/>
              </a:ext>
            </a:extLst>
          </p:cNvPr>
          <p:cNvSpPr txBox="1"/>
          <p:nvPr/>
        </p:nvSpPr>
        <p:spPr>
          <a:xfrm>
            <a:off x="295751" y="2638205"/>
            <a:ext cx="3515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</a:p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7669D4-1C1C-BF4C-9788-AB80B36469F8}"/>
              </a:ext>
            </a:extLst>
          </p:cNvPr>
          <p:cNvSpPr txBox="1"/>
          <p:nvPr/>
        </p:nvSpPr>
        <p:spPr>
          <a:xfrm>
            <a:off x="295751" y="4678876"/>
            <a:ext cx="3422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ОБЛАСТИ ПРИМЕНЕНИЯ ПРОДУКТА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33F745-0EB3-A048-817F-B81D788BC8FA}"/>
              </a:ext>
            </a:extLst>
          </p:cNvPr>
          <p:cNvSpPr txBox="1"/>
          <p:nvPr/>
        </p:nvSpPr>
        <p:spPr>
          <a:xfrm>
            <a:off x="295751" y="5020517"/>
            <a:ext cx="3515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</a:p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22F18B-D953-E54E-B953-D256C82059E3}"/>
              </a:ext>
            </a:extLst>
          </p:cNvPr>
          <p:cNvSpPr txBox="1"/>
          <p:nvPr/>
        </p:nvSpPr>
        <p:spPr>
          <a:xfrm>
            <a:off x="4428364" y="957606"/>
            <a:ext cx="2694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СРАВНЕНИЕ С АНАЛОГАМИ</a:t>
            </a: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50D56882-AF2F-A04C-AE97-651D8CD1A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01291"/>
              </p:ext>
            </p:extLst>
          </p:nvPr>
        </p:nvGraphicFramePr>
        <p:xfrm>
          <a:off x="4428364" y="1299245"/>
          <a:ext cx="4295658" cy="523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988"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СВОЙСТВО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АНАЛОГА 1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АНАЛОГА 2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4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0070C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4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0070C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4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0070C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4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70C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04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0070C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99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 idx="4294967295"/>
          </p:nvPr>
        </p:nvSpPr>
        <p:spPr>
          <a:xfrm>
            <a:off x="194013" y="198845"/>
            <a:ext cx="7857354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ЦЕЛЕВОГО РЫНКА</a:t>
            </a: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BE4E3BA7-5F04-3F4F-8B05-A4E47F57D31F}"/>
              </a:ext>
            </a:extLst>
          </p:cNvPr>
          <p:cNvSpPr txBox="1">
            <a:spLocks noGrp="1"/>
          </p:cNvSpPr>
          <p:nvPr/>
        </p:nvSpPr>
        <p:spPr bwMode="auto">
          <a:xfrm>
            <a:off x="8669234" y="6530683"/>
            <a:ext cx="411616" cy="1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652022"/>
            <a:fld id="{8596A320-365C-4C9A-BA6D-1173BABF811E}" type="slidenum">
              <a:rPr lang="ru-RU" sz="1714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r" defTabSz="652022"/>
              <a:t>5</a:t>
            </a:fld>
            <a:endParaRPr lang="ru-RU" sz="171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7F7D86-707A-5F46-ABF5-4719A760DAB5}"/>
              </a:ext>
            </a:extLst>
          </p:cNvPr>
          <p:cNvSpPr txBox="1"/>
          <p:nvPr/>
        </p:nvSpPr>
        <p:spPr>
          <a:xfrm>
            <a:off x="1189576" y="1456926"/>
            <a:ext cx="7534328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endParaRPr lang="e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EB18C8-FE07-A747-A9E0-4F0C57BDDFA3}"/>
              </a:ext>
            </a:extLst>
          </p:cNvPr>
          <p:cNvSpPr txBox="1">
            <a:spLocks/>
          </p:cNvSpPr>
          <p:nvPr/>
        </p:nvSpPr>
        <p:spPr>
          <a:xfrm>
            <a:off x="1183449" y="1164108"/>
            <a:ext cx="3445099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ТЕКУЩИЙ ОБЪЁМ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59005C-3AD6-8845-91F7-18E65E40E1ED}"/>
              </a:ext>
            </a:extLst>
          </p:cNvPr>
          <p:cNvSpPr txBox="1">
            <a:spLocks/>
          </p:cNvSpPr>
          <p:nvPr/>
        </p:nvSpPr>
        <p:spPr>
          <a:xfrm>
            <a:off x="1199750" y="2584025"/>
            <a:ext cx="4022564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ПРОГНОЗ РАЗВИТИЯ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70289-8EA7-384E-B027-7DFE40B5F7EF}"/>
              </a:ext>
            </a:extLst>
          </p:cNvPr>
          <p:cNvSpPr txBox="1"/>
          <p:nvPr/>
        </p:nvSpPr>
        <p:spPr>
          <a:xfrm>
            <a:off x="1189576" y="2881008"/>
            <a:ext cx="7534328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endParaRPr lang="e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43A2A1C-F5CA-AF45-89A0-A6C40F593ECF}"/>
              </a:ext>
            </a:extLst>
          </p:cNvPr>
          <p:cNvSpPr txBox="1">
            <a:spLocks/>
          </p:cNvSpPr>
          <p:nvPr/>
        </p:nvSpPr>
        <p:spPr>
          <a:xfrm>
            <a:off x="1199750" y="5460449"/>
            <a:ext cx="2366131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ФАКТОРЫ ВЛИЯНИЯ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7D5D9C-1902-5A4D-87A8-911B2D0EF36A}"/>
              </a:ext>
            </a:extLst>
          </p:cNvPr>
          <p:cNvSpPr txBox="1"/>
          <p:nvPr/>
        </p:nvSpPr>
        <p:spPr>
          <a:xfrm>
            <a:off x="1189576" y="5757432"/>
            <a:ext cx="7534328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endParaRPr lang="e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6E5B826-5F3F-F043-A850-FD82C6EFEC4E}"/>
              </a:ext>
            </a:extLst>
          </p:cNvPr>
          <p:cNvSpPr txBox="1">
            <a:spLocks/>
          </p:cNvSpPr>
          <p:nvPr/>
        </p:nvSpPr>
        <p:spPr>
          <a:xfrm>
            <a:off x="1199750" y="4037977"/>
            <a:ext cx="4818211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ДОЛЯ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F2DD82-1AE6-F744-B72B-881AF6607DEA}"/>
              </a:ext>
            </a:extLst>
          </p:cNvPr>
          <p:cNvSpPr txBox="1"/>
          <p:nvPr/>
        </p:nvSpPr>
        <p:spPr>
          <a:xfrm>
            <a:off x="1189576" y="4334960"/>
            <a:ext cx="7534328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endParaRPr lang="e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9973FA-4C0F-A54F-9E90-FE52C6E5E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482" y="2534519"/>
            <a:ext cx="598167" cy="59816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C5125D-1722-C84B-9F93-F3B98907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481" y="4037977"/>
            <a:ext cx="598168" cy="5981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02CF862-F41B-7E43-B584-B79EE5EDAB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482" y="5412684"/>
            <a:ext cx="598167" cy="59816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489DA3-9DB9-FA46-A855-399579986F45}"/>
              </a:ext>
            </a:extLst>
          </p:cNvPr>
          <p:cNvGrpSpPr/>
          <p:nvPr/>
        </p:nvGrpSpPr>
        <p:grpSpPr>
          <a:xfrm>
            <a:off x="339049" y="1143583"/>
            <a:ext cx="505031" cy="531572"/>
            <a:chOff x="339049" y="1143583"/>
            <a:chExt cx="505031" cy="53157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BF4DD05-A774-0A43-A260-736FBAA50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9049" y="1170124"/>
              <a:ext cx="505031" cy="50503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407A29-B5FB-F546-BB19-6DDB92CAB7E4}"/>
                </a:ext>
              </a:extLst>
            </p:cNvPr>
            <p:cNvSpPr txBox="1"/>
            <p:nvPr/>
          </p:nvSpPr>
          <p:spPr>
            <a:xfrm rot="20552441">
              <a:off x="477114" y="114358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endPara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080AE50-CE68-E84A-93E6-7EE51926F3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943643">
            <a:off x="3843300" y="1636203"/>
            <a:ext cx="4349322" cy="434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 idx="4294967295"/>
          </p:nvPr>
        </p:nvSpPr>
        <p:spPr>
          <a:xfrm>
            <a:off x="179511" y="194769"/>
            <a:ext cx="7857354" cy="3416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РИСКОВ И МЕРОПРИЯТИЯ ПО ИХ УПРАВЛЕНИЮ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b="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8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426877"/>
              </p:ext>
            </p:extLst>
          </p:nvPr>
        </p:nvGraphicFramePr>
        <p:xfrm>
          <a:off x="0" y="1009933"/>
          <a:ext cx="9144000" cy="5520750"/>
        </p:xfrm>
        <a:graphic>
          <a:graphicData uri="http://schemas.openxmlformats.org/drawingml/2006/table">
            <a:tbl>
              <a:tblPr/>
              <a:tblGrid>
                <a:gridCol w="410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2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56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57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0" marR="9145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ДРАЙВЕР</a:t>
                      </a:r>
                    </a:p>
                  </a:txBody>
                  <a:tcPr marL="0" marR="9145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ОПИСАНИЕ РИСКА</a:t>
                      </a:r>
                    </a:p>
                  </a:txBody>
                  <a:tcPr marL="0" marR="9145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МЕРОПРИЯТИЕ ПО УПРАВЛЕНИЮ РИСКОМ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9145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проекта</a:t>
                      </a:r>
                      <a:endParaRPr lang="ru-R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54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Превышение плановой стоимости на сумму более 300 млн. руб. из-за некорректности расчета бюджета </a:t>
                      </a:r>
                      <a:r>
                        <a:rPr lang="en-US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проекта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Принятие решения о создании промышленного производства по итогам </a:t>
                      </a:r>
                      <a:r>
                        <a:rPr lang="ru-RU" sz="10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главгосэкспертизы</a:t>
                      </a:r>
                      <a:r>
                        <a:rPr 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достоверности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сметной стоимости.</a:t>
                      </a:r>
                      <a:endParaRPr lang="ru-RU" sz="10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9145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 проекта</a:t>
                      </a:r>
                    </a:p>
                  </a:txBody>
                  <a:tcPr marL="0" marR="91454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indent="-28575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indent="-228600" algn="l" defTabSz="914400" rtl="0" eaLnBrk="1" latinLnBrk="0" hangingPunct="1">
                        <a:spcAft>
                          <a:spcPct val="3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Задержка реализации Проекта на 1 год по причине длительности поставки оборудования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40000"/>
                        </a:spcBef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indent="-285750" algn="l" defTabSz="914400" rtl="0" eaLnBrk="1" latinLnBrk="0" hangingPunct="1">
                        <a:spcAft>
                          <a:spcPct val="2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indent="-228600" algn="l" defTabSz="914400" rtl="0" eaLnBrk="1" latinLnBrk="0" hangingPunct="1">
                        <a:spcAft>
                          <a:spcPct val="3000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Контрактация с отлагательными условиями, выбор поставщиков с более короткими сроками производства.</a:t>
                      </a:r>
                      <a:endParaRPr lang="ru-RU" sz="10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9145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проекта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(NPV)</a:t>
                      </a:r>
                      <a:endParaRPr lang="ru-R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54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</a:t>
                      </a:r>
                      <a:r>
                        <a:rPr lang="en-US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EBITDA  </a:t>
                      </a:r>
                      <a:r>
                        <a:rPr 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20% в следствии увеличения производственных затрат, по причине  недостаточной проработки технологии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Отработка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вопросов, возникающих в ходе проектирования.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9145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проекта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(NPV)</a:t>
                      </a:r>
                      <a:endParaRPr lang="ru-R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54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выручки проекта на 15% вследствие снижения цен на продукт, обусловленная появлением конкурентов производящих  продукт по отрабатываемой в рамках проекта технологии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Недопуск</a:t>
                      </a:r>
                      <a:r>
                        <a:rPr 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третьих лиц (включая инвестора) к технологической и конструкторской документации.</a:t>
                      </a:r>
                    </a:p>
                    <a:p>
                      <a:pPr algn="l"/>
                      <a:r>
                        <a:rPr 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Защита ключевых решений в форме ноу-хау и патентов.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4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9145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Экономика проекта</a:t>
                      </a:r>
                      <a:endParaRPr lang="ru-RU" sz="10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54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выручки проекта на 20% вследствие укрепления рубля  на 20% (текущие цены на данный продукт устанавливаете в </a:t>
                      </a:r>
                      <a:r>
                        <a:rPr lang="en-US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$)</a:t>
                      </a:r>
                      <a:endParaRPr lang="ru-RU" sz="10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Поиск не менее 5-6 ключевых потребителей.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Оптимизация цен на сырье, номинируемое в валюте, долгосрочная контрактация.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1599D947-6BEB-7649-8FB1-72B407683273}"/>
              </a:ext>
            </a:extLst>
          </p:cNvPr>
          <p:cNvSpPr txBox="1">
            <a:spLocks noGrp="1"/>
          </p:cNvSpPr>
          <p:nvPr/>
        </p:nvSpPr>
        <p:spPr bwMode="auto">
          <a:xfrm>
            <a:off x="8669234" y="6530683"/>
            <a:ext cx="411616" cy="1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652022"/>
            <a:fld id="{8596A320-365C-4C9A-BA6D-1173BABF811E}" type="slidenum">
              <a:rPr lang="ru-RU" sz="1714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r" defTabSz="652022"/>
              <a:t>6</a:t>
            </a:fld>
            <a:endParaRPr lang="ru-RU" sz="171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5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17FC82-5BFF-9D44-BE44-ED81F29CE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8815">
            <a:off x="4068688" y="1930450"/>
            <a:ext cx="4572000" cy="4572000"/>
          </a:xfrm>
          <a:prstGeom prst="rect">
            <a:avLst/>
          </a:prstGeom>
        </p:spPr>
      </p:pic>
      <p:cxnSp>
        <p:nvCxnSpPr>
          <p:cNvPr id="50" name="Прямая со стрелкой 4"/>
          <p:cNvCxnSpPr>
            <a:cxnSpLocks noChangeShapeType="1"/>
          </p:cNvCxnSpPr>
          <p:nvPr/>
        </p:nvCxnSpPr>
        <p:spPr bwMode="auto">
          <a:xfrm flipH="1">
            <a:off x="5007874" y="3355221"/>
            <a:ext cx="2941366" cy="0"/>
          </a:xfrm>
          <a:prstGeom prst="straightConnector1">
            <a:avLst/>
          </a:prstGeom>
          <a:noFill/>
          <a:ln w="22225">
            <a:solidFill>
              <a:srgbClr val="0070C0"/>
            </a:solidFill>
            <a:miter lim="800000"/>
            <a:headEnd/>
            <a:tailEnd type="triangle" w="lg" len="med"/>
          </a:ln>
        </p:spPr>
      </p:cxnSp>
      <p:sp>
        <p:nvSpPr>
          <p:cNvPr id="36" name="Title 1"/>
          <p:cNvSpPr>
            <a:spLocks noGrp="1"/>
          </p:cNvSpPr>
          <p:nvPr>
            <p:ph type="title" idx="4294967295"/>
          </p:nvPr>
        </p:nvSpPr>
        <p:spPr>
          <a:xfrm>
            <a:off x="134657" y="201591"/>
            <a:ext cx="7857354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РЕАЛИЗАЦИИ ПРОЕКТА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657" y="5259634"/>
            <a:ext cx="2872493" cy="141577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ru-RU" sz="700" b="1" dirty="0">
                <a:latin typeface="Arial" panose="020B0604020202020204" pitchFamily="34" charset="0"/>
                <a:cs typeface="Arial" panose="020B0604020202020204" pitchFamily="34" charset="0"/>
              </a:rPr>
              <a:t>Схематичное изображение основных участников, </a:t>
            </a:r>
            <a:b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b="1" dirty="0">
                <a:latin typeface="Arial" panose="020B0604020202020204" pitchFamily="34" charset="0"/>
                <a:cs typeface="Arial" panose="020B0604020202020204" pitchFamily="34" charset="0"/>
              </a:rPr>
              <a:t>их ролей и взаимосвязей, в том числе:</a:t>
            </a:r>
          </a:p>
          <a:p>
            <a:pPr marL="99450" indent="-1714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Финансирование проекта</a:t>
            </a:r>
          </a:p>
          <a:p>
            <a:pPr marL="99450" indent="-1714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сырьём, материалами</a:t>
            </a:r>
          </a:p>
          <a:p>
            <a:pPr marL="99450" indent="-1714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НИОКР</a:t>
            </a:r>
          </a:p>
          <a:p>
            <a:pPr marL="99450" indent="-1714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СМР</a:t>
            </a:r>
          </a:p>
          <a:p>
            <a:pPr marL="99450" indent="-1714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продукции</a:t>
            </a:r>
          </a:p>
          <a:p>
            <a:pPr marL="99450" indent="-17145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Сбыт продукции</a:t>
            </a:r>
          </a:p>
        </p:txBody>
      </p:sp>
      <p:sp>
        <p:nvSpPr>
          <p:cNvPr id="35" name="Прямоугольник 5126"/>
          <p:cNvSpPr>
            <a:spLocks/>
          </p:cNvSpPr>
          <p:nvPr/>
        </p:nvSpPr>
        <p:spPr bwMode="auto">
          <a:xfrm>
            <a:off x="3672199" y="3158755"/>
            <a:ext cx="1349029" cy="615084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ПРОЕКТА</a:t>
            </a: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3536265" y="1133079"/>
            <a:ext cx="1689728" cy="619184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7241793" y="3032457"/>
            <a:ext cx="1535725" cy="792228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ИНВЕСТОР (БАНК)</a:t>
            </a:r>
          </a:p>
        </p:txBody>
      </p:sp>
      <p:cxnSp>
        <p:nvCxnSpPr>
          <p:cNvPr id="43" name="AutoShape 49"/>
          <p:cNvCxnSpPr>
            <a:cxnSpLocks noChangeShapeType="1"/>
          </p:cNvCxnSpPr>
          <p:nvPr/>
        </p:nvCxnSpPr>
        <p:spPr bwMode="auto">
          <a:xfrm>
            <a:off x="4172925" y="1751443"/>
            <a:ext cx="12905" cy="1387629"/>
          </a:xfrm>
          <a:prstGeom prst="straightConnector1">
            <a:avLst/>
          </a:prstGeom>
          <a:noFill/>
          <a:ln w="22225">
            <a:solidFill>
              <a:srgbClr val="0070C0"/>
            </a:solidFill>
            <a:miter lim="800000"/>
            <a:headEnd/>
            <a:tailEnd type="triangle" w="lg" len="med"/>
          </a:ln>
        </p:spPr>
      </p:cxnSp>
      <p:cxnSp>
        <p:nvCxnSpPr>
          <p:cNvPr id="44" name="AutoShape 50"/>
          <p:cNvCxnSpPr>
            <a:cxnSpLocks noChangeShapeType="1"/>
          </p:cNvCxnSpPr>
          <p:nvPr/>
        </p:nvCxnSpPr>
        <p:spPr bwMode="auto">
          <a:xfrm flipV="1">
            <a:off x="4569546" y="1751443"/>
            <a:ext cx="0" cy="1387629"/>
          </a:xfrm>
          <a:prstGeom prst="straightConnector1">
            <a:avLst/>
          </a:prstGeom>
          <a:noFill/>
          <a:ln w="22225">
            <a:solidFill>
              <a:srgbClr val="0070C0"/>
            </a:solidFill>
            <a:miter lim="800000"/>
            <a:headEnd/>
            <a:tailEnd type="triangle" w="lg" len="med"/>
          </a:ln>
        </p:spPr>
      </p:cxn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3007150" y="2122134"/>
            <a:ext cx="1293107" cy="354641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оплата продукции</a:t>
            </a:r>
          </a:p>
        </p:txBody>
      </p:sp>
      <p:sp>
        <p:nvSpPr>
          <p:cNvPr id="47" name="Rectangle 55"/>
          <p:cNvSpPr>
            <a:spLocks noChangeArrowheads="1"/>
          </p:cNvSpPr>
          <p:nvPr/>
        </p:nvSpPr>
        <p:spPr bwMode="auto">
          <a:xfrm>
            <a:off x="4492115" y="2119744"/>
            <a:ext cx="1368817" cy="357029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продукция </a:t>
            </a:r>
          </a:p>
        </p:txBody>
      </p:sp>
      <p:cxnSp>
        <p:nvCxnSpPr>
          <p:cNvPr id="51" name="Прямая со стрелкой 5"/>
          <p:cNvCxnSpPr>
            <a:cxnSpLocks noChangeShapeType="1"/>
          </p:cNvCxnSpPr>
          <p:nvPr/>
        </p:nvCxnSpPr>
        <p:spPr bwMode="auto">
          <a:xfrm flipV="1">
            <a:off x="4567824" y="3607037"/>
            <a:ext cx="2673969" cy="12302"/>
          </a:xfrm>
          <a:prstGeom prst="straightConnector1">
            <a:avLst/>
          </a:prstGeom>
          <a:noFill/>
          <a:ln w="22225">
            <a:solidFill>
              <a:srgbClr val="0070C0"/>
            </a:solidFill>
            <a:miter lim="800000"/>
            <a:headEnd/>
            <a:tailEnd type="triangle" w="lg" len="med"/>
          </a:ln>
        </p:spPr>
      </p:cxn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404943" y="3546667"/>
            <a:ext cx="1293726" cy="3642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возврат кредита + %%</a:t>
            </a: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5404944" y="3059917"/>
            <a:ext cx="1293726" cy="361834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</a:p>
        </p:txBody>
      </p:sp>
      <p:sp>
        <p:nvSpPr>
          <p:cNvPr id="30" name="Rectangle 45"/>
          <p:cNvSpPr>
            <a:spLocks noChangeArrowheads="1"/>
          </p:cNvSpPr>
          <p:nvPr/>
        </p:nvSpPr>
        <p:spPr bwMode="auto">
          <a:xfrm>
            <a:off x="463556" y="3061905"/>
            <a:ext cx="1397188" cy="804530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ГОСКОРПОРАЦИЯ «РОСАТОМ» </a:t>
            </a:r>
          </a:p>
        </p:txBody>
      </p:sp>
      <p:cxnSp>
        <p:nvCxnSpPr>
          <p:cNvPr id="32" name="AutoShape 57"/>
          <p:cNvCxnSpPr>
            <a:cxnSpLocks noChangeShapeType="1"/>
          </p:cNvCxnSpPr>
          <p:nvPr/>
        </p:nvCxnSpPr>
        <p:spPr bwMode="auto">
          <a:xfrm rot="5400000">
            <a:off x="536983" y="2461521"/>
            <a:ext cx="1229712" cy="1588"/>
          </a:xfrm>
          <a:prstGeom prst="straightConnector1">
            <a:avLst/>
          </a:prstGeom>
          <a:noFill/>
          <a:ln w="22225">
            <a:solidFill>
              <a:srgbClr val="0070C0"/>
            </a:solidFill>
            <a:miter lim="800000"/>
            <a:headEnd/>
            <a:tailEnd type="triangle" w="lg" len="med"/>
          </a:ln>
        </p:spPr>
      </p:cxnSp>
      <p:cxnSp>
        <p:nvCxnSpPr>
          <p:cNvPr id="33" name="AutoShape 57"/>
          <p:cNvCxnSpPr>
            <a:cxnSpLocks noChangeShapeType="1"/>
          </p:cNvCxnSpPr>
          <p:nvPr/>
        </p:nvCxnSpPr>
        <p:spPr bwMode="auto">
          <a:xfrm>
            <a:off x="1860744" y="3357348"/>
            <a:ext cx="1811523" cy="0"/>
          </a:xfrm>
          <a:prstGeom prst="straightConnector1">
            <a:avLst/>
          </a:prstGeom>
          <a:noFill/>
          <a:ln w="22225">
            <a:solidFill>
              <a:srgbClr val="0070C0"/>
            </a:solidFill>
            <a:miter lim="800000"/>
            <a:headEnd/>
            <a:tailEnd type="triangle" w="lg" len="med"/>
          </a:ln>
        </p:spPr>
      </p:cxnSp>
      <p:sp>
        <p:nvSpPr>
          <p:cNvPr id="34" name="Rectangle 63"/>
          <p:cNvSpPr>
            <a:spLocks noChangeArrowheads="1"/>
          </p:cNvSpPr>
          <p:nvPr/>
        </p:nvSpPr>
        <p:spPr bwMode="auto">
          <a:xfrm>
            <a:off x="563662" y="2172859"/>
            <a:ext cx="1174766" cy="546194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kumimoji="0" lang="ru-RU" sz="8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федерального бюджета</a:t>
            </a:r>
            <a:endParaRPr kumimoji="0" lang="ru-RU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48"/>
          <p:cNvSpPr>
            <a:spLocks noChangeArrowheads="1"/>
          </p:cNvSpPr>
          <p:nvPr/>
        </p:nvSpPr>
        <p:spPr bwMode="auto">
          <a:xfrm>
            <a:off x="463556" y="1183447"/>
            <a:ext cx="1397188" cy="792228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ПРАВИТЕЛЬСТВ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РФ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AutoShape 57"/>
          <p:cNvCxnSpPr>
            <a:cxnSpLocks noChangeShapeType="1"/>
          </p:cNvCxnSpPr>
          <p:nvPr/>
        </p:nvCxnSpPr>
        <p:spPr bwMode="auto">
          <a:xfrm>
            <a:off x="1649600" y="3616877"/>
            <a:ext cx="2023612" cy="2127"/>
          </a:xfrm>
          <a:prstGeom prst="straightConnector1">
            <a:avLst/>
          </a:prstGeom>
          <a:noFill/>
          <a:ln w="22225">
            <a:solidFill>
              <a:srgbClr val="0070C0"/>
            </a:solidFill>
            <a:miter lim="800000"/>
            <a:headEnd/>
            <a:tailEnd type="triangle" w="lg" len="med"/>
          </a:ln>
        </p:spPr>
      </p:cxnSp>
      <p:sp>
        <p:nvSpPr>
          <p:cNvPr id="26" name="Rectangle 63"/>
          <p:cNvSpPr>
            <a:spLocks noChangeArrowheads="1"/>
          </p:cNvSpPr>
          <p:nvPr/>
        </p:nvSpPr>
        <p:spPr bwMode="auto">
          <a:xfrm>
            <a:off x="2067953" y="3055728"/>
            <a:ext cx="1293726" cy="361834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средства федерального бюджета</a:t>
            </a:r>
          </a:p>
        </p:txBody>
      </p:sp>
      <p:sp>
        <p:nvSpPr>
          <p:cNvPr id="28" name="Rectangle 63"/>
          <p:cNvSpPr>
            <a:spLocks noChangeArrowheads="1"/>
          </p:cNvSpPr>
          <p:nvPr/>
        </p:nvSpPr>
        <p:spPr bwMode="auto">
          <a:xfrm>
            <a:off x="2067485" y="3537122"/>
            <a:ext cx="1293726" cy="361834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взнос в уставный капитал</a:t>
            </a:r>
          </a:p>
        </p:txBody>
      </p:sp>
      <p:sp>
        <p:nvSpPr>
          <p:cNvPr id="19" name="Rectangle 47"/>
          <p:cNvSpPr>
            <a:spLocks noChangeArrowheads="1"/>
          </p:cNvSpPr>
          <p:nvPr/>
        </p:nvSpPr>
        <p:spPr bwMode="auto">
          <a:xfrm>
            <a:off x="3537125" y="5119123"/>
            <a:ext cx="1688868" cy="619184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</a:t>
            </a:r>
          </a:p>
        </p:txBody>
      </p:sp>
      <p:cxnSp>
        <p:nvCxnSpPr>
          <p:cNvPr id="20" name="AutoShape 56"/>
          <p:cNvCxnSpPr>
            <a:cxnSpLocks noChangeShapeType="1"/>
          </p:cNvCxnSpPr>
          <p:nvPr/>
        </p:nvCxnSpPr>
        <p:spPr bwMode="auto">
          <a:xfrm>
            <a:off x="4184108" y="3668832"/>
            <a:ext cx="0" cy="1444299"/>
          </a:xfrm>
          <a:prstGeom prst="straightConnector1">
            <a:avLst/>
          </a:prstGeom>
          <a:noFill/>
          <a:ln w="22225">
            <a:solidFill>
              <a:srgbClr val="0070C0"/>
            </a:solidFill>
            <a:miter lim="800000"/>
            <a:headEnd/>
            <a:tailEnd type="triangle" w="lg" len="med"/>
          </a:ln>
        </p:spPr>
      </p:cxnSp>
      <p:cxnSp>
        <p:nvCxnSpPr>
          <p:cNvPr id="21" name="AutoShape 57"/>
          <p:cNvCxnSpPr>
            <a:cxnSpLocks noChangeShapeType="1"/>
          </p:cNvCxnSpPr>
          <p:nvPr/>
        </p:nvCxnSpPr>
        <p:spPr bwMode="auto">
          <a:xfrm flipV="1">
            <a:off x="4567824" y="3766857"/>
            <a:ext cx="0" cy="1417236"/>
          </a:xfrm>
          <a:prstGeom prst="straightConnector1">
            <a:avLst/>
          </a:prstGeom>
          <a:noFill/>
          <a:ln w="22225">
            <a:solidFill>
              <a:srgbClr val="0070C0"/>
            </a:solidFill>
            <a:miter lim="800000"/>
            <a:headEnd/>
            <a:tailEnd type="triangle" w="lg" len="med"/>
          </a:ln>
        </p:spPr>
      </p:cxnSp>
      <p:sp>
        <p:nvSpPr>
          <p:cNvPr id="22" name="Rectangle 58"/>
          <p:cNvSpPr>
            <a:spLocks noChangeArrowheads="1"/>
          </p:cNvSpPr>
          <p:nvPr/>
        </p:nvSpPr>
        <p:spPr bwMode="auto">
          <a:xfrm>
            <a:off x="4426727" y="4359225"/>
            <a:ext cx="1330962" cy="364603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поставка сырья</a:t>
            </a:r>
          </a:p>
        </p:txBody>
      </p:sp>
      <p:sp>
        <p:nvSpPr>
          <p:cNvPr id="23" name="Rectangle 59"/>
          <p:cNvSpPr>
            <a:spLocks noChangeArrowheads="1"/>
          </p:cNvSpPr>
          <p:nvPr/>
        </p:nvSpPr>
        <p:spPr bwMode="auto">
          <a:xfrm>
            <a:off x="3032099" y="4357078"/>
            <a:ext cx="1279341" cy="361834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оплата за сырьё</a:t>
            </a:r>
          </a:p>
        </p:txBody>
      </p:sp>
      <p:sp>
        <p:nvSpPr>
          <p:cNvPr id="37" name="Номер слайда 1">
            <a:extLst>
              <a:ext uri="{FF2B5EF4-FFF2-40B4-BE49-F238E27FC236}">
                <a16:creationId xmlns:a16="http://schemas.microsoft.com/office/drawing/2014/main" id="{F75CE3CC-BB6C-054F-BAB2-A3BFB190883F}"/>
              </a:ext>
            </a:extLst>
          </p:cNvPr>
          <p:cNvSpPr txBox="1">
            <a:spLocks noGrp="1"/>
          </p:cNvSpPr>
          <p:nvPr/>
        </p:nvSpPr>
        <p:spPr bwMode="auto">
          <a:xfrm>
            <a:off x="8669234" y="6530683"/>
            <a:ext cx="411616" cy="1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652022"/>
            <a:fld id="{8596A320-365C-4C9A-BA6D-1173BABF811E}" type="slidenum">
              <a:rPr lang="ru-RU" sz="1714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r" defTabSz="652022"/>
              <a:t>7</a:t>
            </a:fld>
            <a:endParaRPr lang="ru-RU" sz="171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9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4570364-4596-E848-80B3-7EAAC77ED368}"/>
              </a:ext>
            </a:extLst>
          </p:cNvPr>
          <p:cNvSpPr/>
          <p:nvPr/>
        </p:nvSpPr>
        <p:spPr>
          <a:xfrm>
            <a:off x="0" y="5327016"/>
            <a:ext cx="9144000" cy="2878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C9C32704-697B-014F-B02C-9BCD15D03650}"/>
              </a:ext>
            </a:extLst>
          </p:cNvPr>
          <p:cNvSpPr/>
          <p:nvPr/>
        </p:nvSpPr>
        <p:spPr>
          <a:xfrm>
            <a:off x="0" y="3931353"/>
            <a:ext cx="9144000" cy="2878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814397BE-0689-2B4F-A4C3-3EC532B43AC7}"/>
              </a:ext>
            </a:extLst>
          </p:cNvPr>
          <p:cNvSpPr/>
          <p:nvPr/>
        </p:nvSpPr>
        <p:spPr>
          <a:xfrm>
            <a:off x="0" y="2391310"/>
            <a:ext cx="9144000" cy="2878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0C7B5C-7365-BA44-A6E5-F8DAE04ED43C}"/>
              </a:ext>
            </a:extLst>
          </p:cNvPr>
          <p:cNvSpPr/>
          <p:nvPr/>
        </p:nvSpPr>
        <p:spPr>
          <a:xfrm>
            <a:off x="0" y="899394"/>
            <a:ext cx="9144000" cy="2878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 idx="4294967295"/>
          </p:nvPr>
        </p:nvSpPr>
        <p:spPr>
          <a:xfrm>
            <a:off x="134657" y="201591"/>
            <a:ext cx="7857354" cy="3416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ПРОИЗВОДСТВА ПРОДУКТА</a:t>
            </a:r>
          </a:p>
        </p:txBody>
      </p:sp>
      <p:sp>
        <p:nvSpPr>
          <p:cNvPr id="37" name="Номер слайда 1">
            <a:extLst>
              <a:ext uri="{FF2B5EF4-FFF2-40B4-BE49-F238E27FC236}">
                <a16:creationId xmlns:a16="http://schemas.microsoft.com/office/drawing/2014/main" id="{F75CE3CC-BB6C-054F-BAB2-A3BFB190883F}"/>
              </a:ext>
            </a:extLst>
          </p:cNvPr>
          <p:cNvSpPr txBox="1">
            <a:spLocks noGrp="1"/>
          </p:cNvSpPr>
          <p:nvPr/>
        </p:nvSpPr>
        <p:spPr bwMode="auto">
          <a:xfrm>
            <a:off x="8669234" y="6530683"/>
            <a:ext cx="411616" cy="1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652022"/>
            <a:fld id="{8596A320-365C-4C9A-BA6D-1173BABF811E}" type="slidenum">
              <a:rPr lang="ru-RU" sz="1714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r" defTabSz="652022"/>
              <a:t>8</a:t>
            </a:fld>
            <a:endParaRPr lang="ru-RU" sz="171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FBBA35-BE61-CF44-9382-9E9C3BD63C65}"/>
              </a:ext>
            </a:extLst>
          </p:cNvPr>
          <p:cNvSpPr txBox="1"/>
          <p:nvPr/>
        </p:nvSpPr>
        <p:spPr>
          <a:xfrm>
            <a:off x="1609672" y="1319264"/>
            <a:ext cx="1822389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866F24BE-CDC9-054B-935A-7630F16F8D44}"/>
              </a:ext>
            </a:extLst>
          </p:cNvPr>
          <p:cNvSpPr txBox="1">
            <a:spLocks/>
          </p:cNvSpPr>
          <p:nvPr/>
        </p:nvSpPr>
        <p:spPr>
          <a:xfrm>
            <a:off x="1603545" y="923458"/>
            <a:ext cx="6808562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ИСХОДНЫЕ СОЕДИНЕНИЯ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BEF3357E-29D3-8341-8D23-B52CB9FEF017}"/>
              </a:ext>
            </a:extLst>
          </p:cNvPr>
          <p:cNvSpPr txBox="1">
            <a:spLocks/>
          </p:cNvSpPr>
          <p:nvPr/>
        </p:nvSpPr>
        <p:spPr>
          <a:xfrm>
            <a:off x="1603545" y="2427032"/>
            <a:ext cx="3445099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ПРОМЕЖУТОЧНЫЕ ПРОДУКТЫ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4D7EB65-31C5-7F47-B2AF-E910FFE89D75}"/>
              </a:ext>
            </a:extLst>
          </p:cNvPr>
          <p:cNvSpPr txBox="1">
            <a:spLocks/>
          </p:cNvSpPr>
          <p:nvPr/>
        </p:nvSpPr>
        <p:spPr>
          <a:xfrm>
            <a:off x="1603545" y="3955434"/>
            <a:ext cx="3445099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ПОБОЧНЫЕ ПРОДУКТЫ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B72E148F-D7C7-E642-9726-2222B15324D1}"/>
              </a:ext>
            </a:extLst>
          </p:cNvPr>
          <p:cNvSpPr txBox="1">
            <a:spLocks/>
          </p:cNvSpPr>
          <p:nvPr/>
        </p:nvSpPr>
        <p:spPr>
          <a:xfrm>
            <a:off x="1603545" y="5363128"/>
            <a:ext cx="5963309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ОТХОДЫ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136901-0D49-774C-A2F5-3AFC13C44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29042">
            <a:off x="3961659" y="1862550"/>
            <a:ext cx="4238124" cy="42381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23B06B-98D6-AF4A-B12A-10608A078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219" y="1324484"/>
            <a:ext cx="670746" cy="6707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F65AD1-A1C6-DD4C-BAFF-357C61FC7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1219" y="2848576"/>
            <a:ext cx="670746" cy="6707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B9124F-47AA-4B4C-81E2-CD2FA30BE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1218" y="4333420"/>
            <a:ext cx="670747" cy="6707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7B4BC3-48CA-2543-8CDF-7741ADC31C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1218" y="5913149"/>
            <a:ext cx="670747" cy="67074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388D88C-EF09-AE42-A333-E88AC832741C}"/>
              </a:ext>
            </a:extLst>
          </p:cNvPr>
          <p:cNvSpPr txBox="1"/>
          <p:nvPr/>
        </p:nvSpPr>
        <p:spPr>
          <a:xfrm>
            <a:off x="3432061" y="1319264"/>
            <a:ext cx="2487476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pPr marL="228600" indent="-228600">
              <a:buFont typeface="+mj-lt"/>
              <a:buAutoNum type="arabicPeriod" startAt="5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</a:p>
          <a:p>
            <a:pPr marL="0" indent="0">
              <a:buNone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0095245-F2B0-5C44-99EE-26C7037F2B7E}"/>
              </a:ext>
            </a:extLst>
          </p:cNvPr>
          <p:cNvSpPr txBox="1"/>
          <p:nvPr/>
        </p:nvSpPr>
        <p:spPr>
          <a:xfrm>
            <a:off x="1609672" y="2852724"/>
            <a:ext cx="1822389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F1E9C30-8553-E64A-8AC4-AF25E41D6CC2}"/>
              </a:ext>
            </a:extLst>
          </p:cNvPr>
          <p:cNvSpPr txBox="1"/>
          <p:nvPr/>
        </p:nvSpPr>
        <p:spPr>
          <a:xfrm>
            <a:off x="3432061" y="2852724"/>
            <a:ext cx="3113118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pPr marL="228600" indent="-228600">
              <a:buFont typeface="+mj-lt"/>
              <a:buAutoNum type="arabicPeriod" startAt="5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</a:p>
          <a:p>
            <a:pPr marL="0" indent="0">
              <a:buNone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D9D18E-A297-6C4B-A43D-14BA5AEF1B84}"/>
              </a:ext>
            </a:extLst>
          </p:cNvPr>
          <p:cNvSpPr txBox="1"/>
          <p:nvPr/>
        </p:nvSpPr>
        <p:spPr>
          <a:xfrm>
            <a:off x="1609672" y="4333420"/>
            <a:ext cx="1676726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65955DA-7AC0-0140-BFD6-35D127DE6ABE}"/>
              </a:ext>
            </a:extLst>
          </p:cNvPr>
          <p:cNvSpPr txBox="1"/>
          <p:nvPr/>
        </p:nvSpPr>
        <p:spPr>
          <a:xfrm>
            <a:off x="3432061" y="4333420"/>
            <a:ext cx="3438972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pPr marL="228600" indent="-228600">
              <a:buFont typeface="+mj-lt"/>
              <a:buAutoNum type="arabicPeriod" startAt="5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</a:p>
          <a:p>
            <a:pPr marL="0" indent="0">
              <a:buNone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3325DE9-AEA1-D44C-8A22-689BFF6F417D}"/>
              </a:ext>
            </a:extLst>
          </p:cNvPr>
          <p:cNvSpPr txBox="1"/>
          <p:nvPr/>
        </p:nvSpPr>
        <p:spPr>
          <a:xfrm>
            <a:off x="1609672" y="5801560"/>
            <a:ext cx="1676726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D3BEFD8-9B7C-6748-BBDC-9C0B9A51317A}"/>
              </a:ext>
            </a:extLst>
          </p:cNvPr>
          <p:cNvSpPr txBox="1"/>
          <p:nvPr/>
        </p:nvSpPr>
        <p:spPr>
          <a:xfrm>
            <a:off x="3432061" y="5801560"/>
            <a:ext cx="3438972" cy="794475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177800" indent="-177800" defTabSz="865891">
              <a:spcAft>
                <a:spcPts val="600"/>
              </a:spcAft>
              <a:buFont typeface="Arial" panose="020B0604020202020204" pitchFamily="34" charset="0"/>
              <a:buChar char="•"/>
              <a:defRPr sz="1600" kern="0">
                <a:ea typeface="Arial"/>
                <a:rtl val="0"/>
              </a:defRPr>
            </a:lvl1pPr>
          </a:lstStyle>
          <a:p>
            <a:pPr marL="228600" indent="-228600">
              <a:buFont typeface="+mj-lt"/>
              <a:buAutoNum type="arabicPeriod" startAt="5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</a:p>
          <a:p>
            <a:pPr marL="0" indent="0">
              <a:buNone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8563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 idx="4294967295"/>
          </p:nvPr>
        </p:nvSpPr>
        <p:spPr>
          <a:xfrm>
            <a:off x="134657" y="117371"/>
            <a:ext cx="7857354" cy="5355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БЮДЖЕТ ПРОЕКТА И ОСНОВНЫЕ </a:t>
            </a:r>
            <a:b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ФИНАНСОВО-ЭКОНОМИЧЕСКИЕ ПОКАЗАТЕЛИ ПРОЕКТА</a:t>
            </a:r>
          </a:p>
        </p:txBody>
      </p:sp>
      <p:sp>
        <p:nvSpPr>
          <p:cNvPr id="37" name="Номер слайда 1">
            <a:extLst>
              <a:ext uri="{FF2B5EF4-FFF2-40B4-BE49-F238E27FC236}">
                <a16:creationId xmlns:a16="http://schemas.microsoft.com/office/drawing/2014/main" id="{F75CE3CC-BB6C-054F-BAB2-A3BFB190883F}"/>
              </a:ext>
            </a:extLst>
          </p:cNvPr>
          <p:cNvSpPr txBox="1">
            <a:spLocks noGrp="1"/>
          </p:cNvSpPr>
          <p:nvPr/>
        </p:nvSpPr>
        <p:spPr bwMode="auto">
          <a:xfrm>
            <a:off x="8669234" y="6530683"/>
            <a:ext cx="411616" cy="1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652022"/>
            <a:fld id="{8596A320-365C-4C9A-BA6D-1173BABF811E}" type="slidenum">
              <a:rPr lang="ru-RU" sz="1714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r" defTabSz="652022"/>
              <a:t>9</a:t>
            </a:fld>
            <a:endParaRPr lang="ru-RU" sz="1714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FC0096F-5BD0-B443-AC47-786CDDA8F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73249">
            <a:off x="277383" y="1772955"/>
            <a:ext cx="4913061" cy="491306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726D7B1-5654-624B-AACA-DB1D6EA5D037}"/>
              </a:ext>
            </a:extLst>
          </p:cNvPr>
          <p:cNvSpPr txBox="1"/>
          <p:nvPr/>
        </p:nvSpPr>
        <p:spPr>
          <a:xfrm>
            <a:off x="461585" y="924708"/>
            <a:ext cx="2064205" cy="12721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NPV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DPP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679E1B3-1D0B-4A43-814B-18B90E3DCB71}"/>
              </a:ext>
            </a:extLst>
          </p:cNvPr>
          <p:cNvGrpSpPr/>
          <p:nvPr/>
        </p:nvGrpSpPr>
        <p:grpSpPr>
          <a:xfrm>
            <a:off x="2242830" y="3686494"/>
            <a:ext cx="3190486" cy="2676917"/>
            <a:chOff x="1776413" y="2741536"/>
            <a:chExt cx="3190486" cy="2676917"/>
          </a:xfrm>
        </p:grpSpPr>
        <p:grpSp>
          <p:nvGrpSpPr>
            <p:cNvPr id="46" name="Группа 20">
              <a:extLst>
                <a:ext uri="{FF2B5EF4-FFF2-40B4-BE49-F238E27FC236}">
                  <a16:creationId xmlns:a16="http://schemas.microsoft.com/office/drawing/2014/main" id="{2BF30C67-7253-5343-A415-1D7CAA96DA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413" y="2741536"/>
              <a:ext cx="3190486" cy="2676917"/>
              <a:chOff x="2195733" y="1916832"/>
              <a:chExt cx="4480364" cy="3665044"/>
            </a:xfrm>
          </p:grpSpPr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118F2551-FB3D-DB4E-BF16-D2CBCC04D63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94721" y="1802103"/>
                <a:ext cx="539677" cy="3823075"/>
              </a:xfrm>
              <a:custGeom>
                <a:avLst/>
                <a:gdLst>
                  <a:gd name="T0" fmla="*/ 2147483647 w 309"/>
                  <a:gd name="T1" fmla="*/ 2147483647 h 2173"/>
                  <a:gd name="T2" fmla="*/ 2147483647 w 309"/>
                  <a:gd name="T3" fmla="*/ 0 h 2173"/>
                  <a:gd name="T4" fmla="*/ 0 w 309"/>
                  <a:gd name="T5" fmla="*/ 2147483647 h 2173"/>
                  <a:gd name="T6" fmla="*/ 2147483647 w 309"/>
                  <a:gd name="T7" fmla="*/ 2147483647 h 2173"/>
                  <a:gd name="T8" fmla="*/ 2147483647 w 309"/>
                  <a:gd name="T9" fmla="*/ 2147483647 h 2173"/>
                  <a:gd name="T10" fmla="*/ 2147483647 w 309"/>
                  <a:gd name="T11" fmla="*/ 2147483647 h 2173"/>
                  <a:gd name="T12" fmla="*/ 2147483647 w 309"/>
                  <a:gd name="T13" fmla="*/ 2147483647 h 2173"/>
                  <a:gd name="T14" fmla="*/ 2147483647 w 309"/>
                  <a:gd name="T15" fmla="*/ 2147483647 h 2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9" h="2173">
                    <a:moveTo>
                      <a:pt x="309" y="166"/>
                    </a:moveTo>
                    <a:lnTo>
                      <a:pt x="154" y="0"/>
                    </a:lnTo>
                    <a:lnTo>
                      <a:pt x="0" y="166"/>
                    </a:lnTo>
                    <a:lnTo>
                      <a:pt x="88" y="166"/>
                    </a:lnTo>
                    <a:lnTo>
                      <a:pt x="88" y="2173"/>
                    </a:lnTo>
                    <a:lnTo>
                      <a:pt x="219" y="2173"/>
                    </a:lnTo>
                    <a:lnTo>
                      <a:pt x="219" y="166"/>
                    </a:lnTo>
                    <a:lnTo>
                      <a:pt x="309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2" name="Группа 19">
                <a:extLst>
                  <a:ext uri="{FF2B5EF4-FFF2-40B4-BE49-F238E27FC236}">
                    <a16:creationId xmlns:a16="http://schemas.microsoft.com/office/drawing/2014/main" id="{BA5A9771-F62F-2E49-A1CB-00976EAD96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5733" y="1916832"/>
                <a:ext cx="4478777" cy="3665044"/>
                <a:chOff x="2462838" y="2348880"/>
                <a:chExt cx="4478777" cy="3665044"/>
              </a:xfrm>
            </p:grpSpPr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6581EE22-EE3D-DC44-BC57-BF003FB62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4815744" y="4140926"/>
                  <a:ext cx="2116345" cy="1872998"/>
                </a:xfrm>
                <a:custGeom>
                  <a:avLst/>
                  <a:gdLst>
                    <a:gd name="T0" fmla="*/ 1265 w 1354"/>
                    <a:gd name="T1" fmla="*/ 465 h 1429"/>
                    <a:gd name="T2" fmla="*/ 628 w 1354"/>
                    <a:gd name="T3" fmla="*/ 101 h 1429"/>
                    <a:gd name="T4" fmla="*/ 182 w 1354"/>
                    <a:gd name="T5" fmla="*/ 101 h 1429"/>
                    <a:gd name="T6" fmla="*/ 182 w 1354"/>
                    <a:gd name="T7" fmla="*/ 0 h 1429"/>
                    <a:gd name="T8" fmla="*/ 0 w 1354"/>
                    <a:gd name="T9" fmla="*/ 169 h 1429"/>
                    <a:gd name="T10" fmla="*/ 182 w 1354"/>
                    <a:gd name="T11" fmla="*/ 339 h 1429"/>
                    <a:gd name="T12" fmla="*/ 182 w 1354"/>
                    <a:gd name="T13" fmla="*/ 245 h 1429"/>
                    <a:gd name="T14" fmla="*/ 628 w 1354"/>
                    <a:gd name="T15" fmla="*/ 245 h 1429"/>
                    <a:gd name="T16" fmla="*/ 1134 w 1354"/>
                    <a:gd name="T17" fmla="*/ 526 h 1429"/>
                    <a:gd name="T18" fmla="*/ 1210 w 1354"/>
                    <a:gd name="T19" fmla="*/ 822 h 1429"/>
                    <a:gd name="T20" fmla="*/ 1210 w 1354"/>
                    <a:gd name="T21" fmla="*/ 1429 h 1429"/>
                    <a:gd name="T22" fmla="*/ 1354 w 1354"/>
                    <a:gd name="T23" fmla="*/ 1429 h 1429"/>
                    <a:gd name="T24" fmla="*/ 1354 w 1354"/>
                    <a:gd name="T25" fmla="*/ 822 h 1429"/>
                    <a:gd name="T26" fmla="*/ 1265 w 1354"/>
                    <a:gd name="T27" fmla="*/ 465 h 1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54" h="1429">
                      <a:moveTo>
                        <a:pt x="1265" y="465"/>
                      </a:moveTo>
                      <a:cubicBezTo>
                        <a:pt x="1181" y="299"/>
                        <a:pt x="1003" y="101"/>
                        <a:pt x="628" y="101"/>
                      </a:cubicBezTo>
                      <a:cubicBezTo>
                        <a:pt x="182" y="101"/>
                        <a:pt x="182" y="101"/>
                        <a:pt x="182" y="101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182" y="339"/>
                        <a:pt x="182" y="339"/>
                        <a:pt x="182" y="339"/>
                      </a:cubicBezTo>
                      <a:cubicBezTo>
                        <a:pt x="182" y="245"/>
                        <a:pt x="182" y="245"/>
                        <a:pt x="182" y="245"/>
                      </a:cubicBezTo>
                      <a:cubicBezTo>
                        <a:pt x="628" y="245"/>
                        <a:pt x="628" y="245"/>
                        <a:pt x="628" y="245"/>
                      </a:cubicBezTo>
                      <a:cubicBezTo>
                        <a:pt x="868" y="245"/>
                        <a:pt x="1038" y="339"/>
                        <a:pt x="1134" y="526"/>
                      </a:cubicBezTo>
                      <a:cubicBezTo>
                        <a:pt x="1209" y="671"/>
                        <a:pt x="1210" y="821"/>
                        <a:pt x="1210" y="822"/>
                      </a:cubicBezTo>
                      <a:cubicBezTo>
                        <a:pt x="1210" y="1429"/>
                        <a:pt x="1210" y="1429"/>
                        <a:pt x="1210" y="1429"/>
                      </a:cubicBezTo>
                      <a:cubicBezTo>
                        <a:pt x="1354" y="1429"/>
                        <a:pt x="1354" y="1429"/>
                        <a:pt x="1354" y="1429"/>
                      </a:cubicBezTo>
                      <a:cubicBezTo>
                        <a:pt x="1354" y="822"/>
                        <a:pt x="1354" y="822"/>
                        <a:pt x="1354" y="822"/>
                      </a:cubicBezTo>
                      <a:cubicBezTo>
                        <a:pt x="1354" y="815"/>
                        <a:pt x="1354" y="641"/>
                        <a:pt x="1265" y="465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>
                    <a:solidFill>
                      <a:srgbClr val="34495E"/>
                    </a:solidFill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id="{C485E70D-B007-634E-9812-5D18E0FBA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839559" y="2348880"/>
                  <a:ext cx="2102056" cy="1872998"/>
                </a:xfrm>
                <a:custGeom>
                  <a:avLst/>
                  <a:gdLst>
                    <a:gd name="T0" fmla="*/ 1265 w 1354"/>
                    <a:gd name="T1" fmla="*/ 465 h 1429"/>
                    <a:gd name="T2" fmla="*/ 628 w 1354"/>
                    <a:gd name="T3" fmla="*/ 101 h 1429"/>
                    <a:gd name="T4" fmla="*/ 182 w 1354"/>
                    <a:gd name="T5" fmla="*/ 101 h 1429"/>
                    <a:gd name="T6" fmla="*/ 182 w 1354"/>
                    <a:gd name="T7" fmla="*/ 0 h 1429"/>
                    <a:gd name="T8" fmla="*/ 0 w 1354"/>
                    <a:gd name="T9" fmla="*/ 169 h 1429"/>
                    <a:gd name="T10" fmla="*/ 182 w 1354"/>
                    <a:gd name="T11" fmla="*/ 339 h 1429"/>
                    <a:gd name="T12" fmla="*/ 182 w 1354"/>
                    <a:gd name="T13" fmla="*/ 245 h 1429"/>
                    <a:gd name="T14" fmla="*/ 628 w 1354"/>
                    <a:gd name="T15" fmla="*/ 245 h 1429"/>
                    <a:gd name="T16" fmla="*/ 1134 w 1354"/>
                    <a:gd name="T17" fmla="*/ 526 h 1429"/>
                    <a:gd name="T18" fmla="*/ 1210 w 1354"/>
                    <a:gd name="T19" fmla="*/ 822 h 1429"/>
                    <a:gd name="T20" fmla="*/ 1210 w 1354"/>
                    <a:gd name="T21" fmla="*/ 1429 h 1429"/>
                    <a:gd name="T22" fmla="*/ 1354 w 1354"/>
                    <a:gd name="T23" fmla="*/ 1429 h 1429"/>
                    <a:gd name="T24" fmla="*/ 1354 w 1354"/>
                    <a:gd name="T25" fmla="*/ 822 h 1429"/>
                    <a:gd name="T26" fmla="*/ 1265 w 1354"/>
                    <a:gd name="T27" fmla="*/ 465 h 1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54" h="1429">
                      <a:moveTo>
                        <a:pt x="1265" y="465"/>
                      </a:moveTo>
                      <a:cubicBezTo>
                        <a:pt x="1181" y="299"/>
                        <a:pt x="1003" y="101"/>
                        <a:pt x="628" y="101"/>
                      </a:cubicBezTo>
                      <a:cubicBezTo>
                        <a:pt x="182" y="101"/>
                        <a:pt x="182" y="101"/>
                        <a:pt x="182" y="101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182" y="339"/>
                        <a:pt x="182" y="339"/>
                        <a:pt x="182" y="339"/>
                      </a:cubicBezTo>
                      <a:cubicBezTo>
                        <a:pt x="182" y="245"/>
                        <a:pt x="182" y="245"/>
                        <a:pt x="182" y="245"/>
                      </a:cubicBezTo>
                      <a:cubicBezTo>
                        <a:pt x="628" y="245"/>
                        <a:pt x="628" y="245"/>
                        <a:pt x="628" y="245"/>
                      </a:cubicBezTo>
                      <a:cubicBezTo>
                        <a:pt x="868" y="245"/>
                        <a:pt x="1038" y="339"/>
                        <a:pt x="1134" y="526"/>
                      </a:cubicBezTo>
                      <a:cubicBezTo>
                        <a:pt x="1209" y="671"/>
                        <a:pt x="1210" y="821"/>
                        <a:pt x="1210" y="822"/>
                      </a:cubicBezTo>
                      <a:cubicBezTo>
                        <a:pt x="1210" y="1429"/>
                        <a:pt x="1210" y="1429"/>
                        <a:pt x="1210" y="1429"/>
                      </a:cubicBezTo>
                      <a:cubicBezTo>
                        <a:pt x="1354" y="1429"/>
                        <a:pt x="1354" y="1429"/>
                        <a:pt x="1354" y="1429"/>
                      </a:cubicBezTo>
                      <a:cubicBezTo>
                        <a:pt x="1354" y="822"/>
                        <a:pt x="1354" y="822"/>
                        <a:pt x="1354" y="822"/>
                      </a:cubicBezTo>
                      <a:cubicBezTo>
                        <a:pt x="1354" y="815"/>
                        <a:pt x="1354" y="641"/>
                        <a:pt x="1265" y="46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>
                    <a:solidFill>
                      <a:srgbClr val="34495E"/>
                    </a:solidFill>
                  </a:endParaRPr>
                </a:p>
              </p:txBody>
            </p:sp>
            <p:sp>
              <p:nvSpPr>
                <p:cNvPr id="57" name="Овал 56">
                  <a:extLst>
                    <a:ext uri="{FF2B5EF4-FFF2-40B4-BE49-F238E27FC236}">
                      <a16:creationId xmlns:a16="http://schemas.microsoft.com/office/drawing/2014/main" id="{C036CF40-5A40-914F-9151-9CF39F28248C}"/>
                    </a:ext>
                  </a:extLst>
                </p:cNvPr>
                <p:cNvSpPr/>
                <p:nvPr/>
              </p:nvSpPr>
              <p:spPr>
                <a:xfrm>
                  <a:off x="3219197" y="2947287"/>
                  <a:ext cx="2570415" cy="24491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200"/>
                </a:p>
              </p:txBody>
            </p:sp>
            <p:sp>
              <p:nvSpPr>
                <p:cNvPr id="58" name="Freeform 21">
                  <a:extLst>
                    <a:ext uri="{FF2B5EF4-FFF2-40B4-BE49-F238E27FC236}">
                      <a16:creationId xmlns:a16="http://schemas.microsoft.com/office/drawing/2014/main" id="{3297C737-544C-4845-90E3-8CB3D3CF7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588717" y="3753234"/>
                  <a:ext cx="540332" cy="792090"/>
                </a:xfrm>
                <a:custGeom>
                  <a:avLst/>
                  <a:gdLst>
                    <a:gd name="T0" fmla="*/ 2147483646 w 309"/>
                    <a:gd name="T1" fmla="*/ 2147483646 h 2173"/>
                    <a:gd name="T2" fmla="*/ 2147483646 w 309"/>
                    <a:gd name="T3" fmla="*/ 0 h 2173"/>
                    <a:gd name="T4" fmla="*/ 0 w 309"/>
                    <a:gd name="T5" fmla="*/ 2147483646 h 2173"/>
                    <a:gd name="T6" fmla="*/ 2147483646 w 309"/>
                    <a:gd name="T7" fmla="*/ 2147483646 h 2173"/>
                    <a:gd name="T8" fmla="*/ 2147483646 w 309"/>
                    <a:gd name="T9" fmla="*/ 2147483646 h 2173"/>
                    <a:gd name="T10" fmla="*/ 2147483646 w 309"/>
                    <a:gd name="T11" fmla="*/ 2147483646 h 2173"/>
                    <a:gd name="T12" fmla="*/ 2147483646 w 309"/>
                    <a:gd name="T13" fmla="*/ 2147483646 h 2173"/>
                    <a:gd name="T14" fmla="*/ 2147483646 w 309"/>
                    <a:gd name="T15" fmla="*/ 2147483646 h 2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9" h="2173">
                      <a:moveTo>
                        <a:pt x="309" y="166"/>
                      </a:moveTo>
                      <a:lnTo>
                        <a:pt x="154" y="0"/>
                      </a:lnTo>
                      <a:lnTo>
                        <a:pt x="0" y="166"/>
                      </a:lnTo>
                      <a:lnTo>
                        <a:pt x="88" y="166"/>
                      </a:lnTo>
                      <a:lnTo>
                        <a:pt x="88" y="2173"/>
                      </a:lnTo>
                      <a:lnTo>
                        <a:pt x="219" y="2173"/>
                      </a:lnTo>
                      <a:lnTo>
                        <a:pt x="219" y="166"/>
                      </a:lnTo>
                      <a:lnTo>
                        <a:pt x="309" y="166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aphicFrame>
          <p:nvGraphicFramePr>
            <p:cNvPr id="48" name="Chart 390">
              <a:extLst>
                <a:ext uri="{FF2B5EF4-FFF2-40B4-BE49-F238E27FC236}">
                  <a16:creationId xmlns:a16="http://schemas.microsoft.com/office/drawing/2014/main" id="{3C5B1962-5827-C84E-8119-B409BE3006E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04242474"/>
                </p:ext>
              </p:extLst>
            </p:nvPr>
          </p:nvGraphicFramePr>
          <p:xfrm>
            <a:off x="2237679" y="2757300"/>
            <a:ext cx="2243325" cy="2525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5C5EFF14-1BC8-B24C-98D3-BCF06465FF7D}"/>
              </a:ext>
            </a:extLst>
          </p:cNvPr>
          <p:cNvSpPr txBox="1">
            <a:spLocks/>
          </p:cNvSpPr>
          <p:nvPr/>
        </p:nvSpPr>
        <p:spPr>
          <a:xfrm>
            <a:off x="603063" y="4441391"/>
            <a:ext cx="2064205" cy="4247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ОБЩАЯ СУММА ИНВЕСТИЦИЙ: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598D99BF-F44B-7546-9E76-D2C076FE2E7F}"/>
              </a:ext>
            </a:extLst>
          </p:cNvPr>
          <p:cNvSpPr txBox="1">
            <a:spLocks/>
          </p:cNvSpPr>
          <p:nvPr/>
        </p:nvSpPr>
        <p:spPr>
          <a:xfrm>
            <a:off x="603062" y="4866123"/>
            <a:ext cx="2064205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 рублей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A2BAB69-B7A9-584D-AE46-160850631969}"/>
              </a:ext>
            </a:extLst>
          </p:cNvPr>
          <p:cNvSpPr txBox="1">
            <a:spLocks/>
          </p:cNvSpPr>
          <p:nvPr/>
        </p:nvSpPr>
        <p:spPr>
          <a:xfrm>
            <a:off x="5613326" y="2627294"/>
            <a:ext cx="2064205" cy="286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E2053448-7B2B-1B43-907B-C1386720B7E0}"/>
              </a:ext>
            </a:extLst>
          </p:cNvPr>
          <p:cNvSpPr txBox="1">
            <a:spLocks/>
          </p:cNvSpPr>
          <p:nvPr/>
        </p:nvSpPr>
        <p:spPr>
          <a:xfrm>
            <a:off x="5613326" y="2913526"/>
            <a:ext cx="2064205" cy="286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 рублей, из них: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5CE7B02-98EF-F945-B332-563CED1BE45E}"/>
              </a:ext>
            </a:extLst>
          </p:cNvPr>
          <p:cNvSpPr txBox="1">
            <a:spLocks/>
          </p:cNvSpPr>
          <p:nvPr/>
        </p:nvSpPr>
        <p:spPr>
          <a:xfrm>
            <a:off x="5613326" y="3234708"/>
            <a:ext cx="2064205" cy="12557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buFont typeface="+mj-lt"/>
              <a:buAutoNum type="arabicPeriod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 рублей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 рублей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 рублей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 рублей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 рублей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22129B77-7264-5B4B-828F-D6FE1B799A9C}"/>
              </a:ext>
            </a:extLst>
          </p:cNvPr>
          <p:cNvSpPr txBox="1">
            <a:spLocks/>
          </p:cNvSpPr>
          <p:nvPr/>
        </p:nvSpPr>
        <p:spPr>
          <a:xfrm>
            <a:off x="0" y="6494609"/>
            <a:ext cx="4934796" cy="4801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приводится укрупнённая разбивка по видам капитальных затрат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F3C3C636-74D8-8D4B-96A0-9897B0DFE54F}"/>
              </a:ext>
            </a:extLst>
          </p:cNvPr>
          <p:cNvSpPr txBox="1">
            <a:spLocks/>
          </p:cNvSpPr>
          <p:nvPr/>
        </p:nvSpPr>
        <p:spPr>
          <a:xfrm>
            <a:off x="5553950" y="4733368"/>
            <a:ext cx="2064205" cy="6740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НИОКР, ПРЕДПРОЕКТНЫЕ РАБОТЫ: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202E6A5D-2F94-2642-9DF1-28B86AD67809}"/>
              </a:ext>
            </a:extLst>
          </p:cNvPr>
          <p:cNvSpPr txBox="1">
            <a:spLocks/>
          </p:cNvSpPr>
          <p:nvPr/>
        </p:nvSpPr>
        <p:spPr>
          <a:xfrm>
            <a:off x="5553950" y="5354986"/>
            <a:ext cx="2064205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 рублей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330EF65F-040A-FC49-A11F-2190185C88C5}"/>
              </a:ext>
            </a:extLst>
          </p:cNvPr>
          <p:cNvSpPr txBox="1">
            <a:spLocks/>
          </p:cNvSpPr>
          <p:nvPr/>
        </p:nvSpPr>
        <p:spPr>
          <a:xfrm>
            <a:off x="5553950" y="6077179"/>
            <a:ext cx="2064205" cy="286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РАСХОДЫ: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FD54746C-0E4D-9844-9C44-A2D7AE8767E9}"/>
              </a:ext>
            </a:extLst>
          </p:cNvPr>
          <p:cNvSpPr txBox="1">
            <a:spLocks/>
          </p:cNvSpPr>
          <p:nvPr/>
        </p:nvSpPr>
        <p:spPr>
          <a:xfrm>
            <a:off x="5553950" y="6302852"/>
            <a:ext cx="2064205" cy="25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 рублей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5A2EAB3-EF6B-624F-AC4D-B1196B78966A}"/>
              </a:ext>
            </a:extLst>
          </p:cNvPr>
          <p:cNvCxnSpPr>
            <a:cxnSpLocks/>
          </p:cNvCxnSpPr>
          <p:nvPr/>
        </p:nvCxnSpPr>
        <p:spPr>
          <a:xfrm>
            <a:off x="2651903" y="741057"/>
            <a:ext cx="0" cy="1694630"/>
          </a:xfrm>
          <a:prstGeom prst="line">
            <a:avLst/>
          </a:prstGeom>
          <a:ln w="25400">
            <a:solidFill>
              <a:schemeClr val="accent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B744AB2-EAFF-0842-9557-9BE474E56D74}"/>
              </a:ext>
            </a:extLst>
          </p:cNvPr>
          <p:cNvSpPr txBox="1"/>
          <p:nvPr/>
        </p:nvSpPr>
        <p:spPr>
          <a:xfrm>
            <a:off x="2915194" y="945572"/>
            <a:ext cx="508787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ЖИЗНЕННЫЙ ЦИКЛ ПРОЕКТА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1F517D7-1421-C44C-9396-644B8AF9799E}"/>
              </a:ext>
            </a:extLst>
          </p:cNvPr>
          <p:cNvSpPr txBox="1"/>
          <p:nvPr/>
        </p:nvSpPr>
        <p:spPr>
          <a:xfrm>
            <a:off x="2915193" y="1655522"/>
            <a:ext cx="642106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ПОЛУЧЕНИЯ ГАРАНТИРОВАННОЙ ВЫРУЧКИ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5E891079-7726-8D4E-8036-EEB411F13CB7}"/>
              </a:ext>
            </a:extLst>
          </p:cNvPr>
          <p:cNvCxnSpPr>
            <a:cxnSpLocks/>
          </p:cNvCxnSpPr>
          <p:nvPr/>
        </p:nvCxnSpPr>
        <p:spPr>
          <a:xfrm rot="16200000">
            <a:off x="4571999" y="-2273883"/>
            <a:ext cx="0" cy="9422001"/>
          </a:xfrm>
          <a:prstGeom prst="line">
            <a:avLst/>
          </a:prstGeom>
          <a:ln w="25400">
            <a:solidFill>
              <a:schemeClr val="accent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976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25013</TotalTime>
  <Words>831</Words>
  <Application>Microsoft Macintosh PowerPoint</Application>
  <PresentationFormat>Экран (4:3)</PresentationFormat>
  <Paragraphs>278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Системный шрифт, обычный</vt:lpstr>
      <vt:lpstr>Calibri Light</vt:lpstr>
      <vt:lpstr>Times New Roman</vt:lpstr>
      <vt:lpstr>Calibri</vt:lpstr>
      <vt:lpstr>Тема Office</vt:lpstr>
      <vt:lpstr>Презентация PowerPoint</vt:lpstr>
      <vt:lpstr>РЕЗЮМЕ ПРОЕКТА</vt:lpstr>
      <vt:lpstr>ОПИСАНИЕ ПРОЕКТА И ОБОСНОВАНИЕ ЦЕЛЕСООБРАЗНОСТИ ЕГО РЕАЛИЗАЦИИ</vt:lpstr>
      <vt:lpstr>ОПИСАНИЕ ПРОДУКТА ПРОЕКТА, СРАВНЕНИЕ С АНАЛОГАМИ</vt:lpstr>
      <vt:lpstr>АНАЛИЗ ЦЕЛЕВОГО РЫНКА</vt:lpstr>
      <vt:lpstr>АНАЛИЗ РИСКОВ И МЕРОПРИЯТИЯ ПО ИХ УПРАВЛЕНИЮ (пример)</vt:lpstr>
      <vt:lpstr>СХЕМА РЕАЛИЗАЦИИ ПРОЕКТА (пример)</vt:lpstr>
      <vt:lpstr>ТЕХНОЛОГИЯ ПРОИЗВОДСТВА ПРОДУКТА</vt:lpstr>
      <vt:lpstr>ОБЩИЙ БЮДЖЕТ ПРОЕКТА И ОСНОВНЫЕ  ФИНАНСОВО-ЭКОНОМИЧЕСКИЕ ПОКАЗАТЕЛИ ПРОЕКТА</vt:lpstr>
      <vt:lpstr>ЦЕЛЕВАЯ СТРУКТУРА ФИНАНСИРОВАНИЯ ПРОЕКТА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298</cp:revision>
  <dcterms:created xsi:type="dcterms:W3CDTF">2020-07-13T14:12:51Z</dcterms:created>
  <dcterms:modified xsi:type="dcterms:W3CDTF">2020-11-07T20:00:01Z</dcterms:modified>
</cp:coreProperties>
</file>